
<file path=[Content_Types].xml><?xml version="1.0" encoding="utf-8"?>
<Types xmlns="http://schemas.openxmlformats.org/package/2006/content-types"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7"/>
  </p:handoutMasterIdLst>
  <p:sldIdLst>
    <p:sldId id="256" r:id="rId3"/>
    <p:sldId id="258" r:id="rId5"/>
    <p:sldId id="259" r:id="rId6"/>
    <p:sldId id="264" r:id="rId7"/>
    <p:sldId id="272" r:id="rId8"/>
    <p:sldId id="262" r:id="rId9"/>
    <p:sldId id="273" r:id="rId10"/>
    <p:sldId id="274" r:id="rId11"/>
    <p:sldId id="283" r:id="rId12"/>
    <p:sldId id="284" r:id="rId13"/>
    <p:sldId id="285" r:id="rId14"/>
    <p:sldId id="287" r:id="rId15"/>
    <p:sldId id="288" r:id="rId16"/>
    <p:sldId id="289" r:id="rId17"/>
    <p:sldId id="261" r:id="rId18"/>
    <p:sldId id="269" r:id="rId19"/>
    <p:sldId id="290" r:id="rId20"/>
    <p:sldId id="292" r:id="rId21"/>
    <p:sldId id="293" r:id="rId22"/>
    <p:sldId id="294" r:id="rId23"/>
    <p:sldId id="302" r:id="rId24"/>
    <p:sldId id="338" r:id="rId25"/>
    <p:sldId id="297" r:id="rId26"/>
    <p:sldId id="298" r:id="rId27"/>
    <p:sldId id="299" r:id="rId28"/>
    <p:sldId id="300" r:id="rId29"/>
    <p:sldId id="301" r:id="rId30"/>
    <p:sldId id="303" r:id="rId31"/>
    <p:sldId id="304" r:id="rId32"/>
    <p:sldId id="305" r:id="rId33"/>
    <p:sldId id="306" r:id="rId34"/>
    <p:sldId id="324" r:id="rId35"/>
    <p:sldId id="325" r:id="rId36"/>
    <p:sldId id="326" r:id="rId37"/>
    <p:sldId id="323" r:id="rId38"/>
    <p:sldId id="309" r:id="rId39"/>
    <p:sldId id="330" r:id="rId40"/>
    <p:sldId id="331" r:id="rId41"/>
    <p:sldId id="308" r:id="rId42"/>
    <p:sldId id="334" r:id="rId43"/>
    <p:sldId id="310" r:id="rId44"/>
    <p:sldId id="327" r:id="rId45"/>
    <p:sldId id="321" r:id="rId4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4E4"/>
    <a:srgbClr val="749060"/>
    <a:srgbClr val="DCEBC4"/>
    <a:srgbClr val="E49390"/>
    <a:srgbClr val="DCDCDC"/>
    <a:srgbClr val="F0F0F0"/>
    <a:srgbClr val="E6E6E6"/>
    <a:srgbClr val="C8C8C8"/>
    <a:srgbClr val="FFFFFF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02" y="114"/>
      </p:cViewPr>
      <p:guideLst>
        <p:guide orient="horz" pos="219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0" Type="http://schemas.openxmlformats.org/officeDocument/2006/relationships/tableStyles" Target="tableStyles.xml"/><Relationship Id="rId5" Type="http://schemas.openxmlformats.org/officeDocument/2006/relationships/slide" Target="slides/slide2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handoutMaster" Target="handoutMasters/handoutMaster1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3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64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5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6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1.xml"/><Relationship Id="rId2" Type="http://schemas.openxmlformats.org/officeDocument/2006/relationships/image" Target="../media/image3.GIF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2.xml"/><Relationship Id="rId2" Type="http://schemas.openxmlformats.org/officeDocument/2006/relationships/image" Target="../media/image3.GIF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3.xml"/><Relationship Id="rId2" Type="http://schemas.openxmlformats.org/officeDocument/2006/relationships/image" Target="../media/image3.GIF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4.xml"/><Relationship Id="rId2" Type="http://schemas.openxmlformats.org/officeDocument/2006/relationships/image" Target="../media/image3.GIF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5.xml"/><Relationship Id="rId2" Type="http://schemas.openxmlformats.org/officeDocument/2006/relationships/image" Target="../media/image3.GIF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6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7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8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9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8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tags" Target="../tags/tag80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2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3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4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5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6.xml"/><Relationship Id="rId1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7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8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1.xml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2.xml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3.xml"/><Relationship Id="rId1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4.xml"/><Relationship Id="rId1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5.xml"/><Relationship Id="rId1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6.xml"/><Relationship Id="rId1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97.xml"/><Relationship Id="rId2" Type="http://schemas.openxmlformats.org/officeDocument/2006/relationships/image" Target="../media/image3.GIF"/><Relationship Id="rId1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98.xml"/><Relationship Id="rId2" Type="http://schemas.openxmlformats.org/officeDocument/2006/relationships/image" Target="../media/image3.GIF"/><Relationship Id="rId1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99.xml"/><Relationship Id="rId2" Type="http://schemas.openxmlformats.org/officeDocument/2006/relationships/image" Target="../media/image3.GIF"/><Relationship Id="rId1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0.xml"/><Relationship Id="rId2" Type="http://schemas.openxmlformats.org/officeDocument/2006/relationships/image" Target="../media/image3.GIF"/><Relationship Id="rId1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1.xml"/><Relationship Id="rId2" Type="http://schemas.openxmlformats.org/officeDocument/2006/relationships/image" Target="../media/image3.GIF"/><Relationship Id="rId1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2.xml"/><Relationship Id="rId1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3.xml"/><Relationship Id="rId1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4.xml"/><Relationship Id="rId1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5.xml"/><Relationship Id="rId2" Type="http://schemas.openxmlformats.org/officeDocument/2006/relationships/image" Target="../media/image4.png"/><Relationship Id="rId1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6.xml"/><Relationship Id="rId1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7.xml"/><Relationship Id="rId2" Type="http://schemas.openxmlformats.org/officeDocument/2006/relationships/image" Target="../media/image3.GIF"/><Relationship Id="rId1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0.xml"/><Relationship Id="rId4" Type="http://schemas.openxmlformats.org/officeDocument/2006/relationships/image" Target="../media/image4.png"/><Relationship Id="rId3" Type="http://schemas.openxmlformats.org/officeDocument/2006/relationships/tags" Target="../tags/tag109.xml"/><Relationship Id="rId2" Type="http://schemas.openxmlformats.org/officeDocument/2006/relationships/image" Target="../media/image12.png"/><Relationship Id="rId1" Type="http://schemas.openxmlformats.org/officeDocument/2006/relationships/tags" Target="../tags/tag1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431290" y="1122045"/>
            <a:ext cx="7517130" cy="4441190"/>
          </a:xfrm>
          <a:prstGeom prst="rect">
            <a:avLst/>
          </a:prstGeom>
          <a:solidFill>
            <a:schemeClr val="tx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bf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855" y="848360"/>
            <a:ext cx="5619750" cy="6543675"/>
          </a:xfrm>
          <a:prstGeom prst="rect">
            <a:avLst/>
          </a:prstGeom>
        </p:spPr>
      </p:pic>
      <p:pic>
        <p:nvPicPr>
          <p:cNvPr id="7" name="图片 6" descr="bf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805" y="3146425"/>
            <a:ext cx="3645535" cy="424561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04792" y="1540960"/>
            <a:ext cx="8673465" cy="516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buClrTx/>
              <a:buSzTx/>
              <a:buFontTx/>
            </a:pPr>
            <a:r>
              <a:rPr lang="zh-CN" altLang="en-US" sz="6600" b="1" dirty="0">
                <a:solidFill>
                  <a:srgbClr val="749060"/>
                </a:solidFill>
                <a:sym typeface="+mn-ea"/>
              </a:rPr>
              <a:t>中考复习指导</a:t>
            </a:r>
            <a:endParaRPr lang="zh-CN" altLang="en-US" sz="6600" b="1" dirty="0">
              <a:solidFill>
                <a:srgbClr val="749060"/>
              </a:solidFill>
              <a:sym typeface="+mn-ea"/>
            </a:endParaRPr>
          </a:p>
          <a:p>
            <a:pPr algn="ctr">
              <a:lnSpc>
                <a:spcPct val="130000"/>
              </a:lnSpc>
              <a:buClrTx/>
              <a:buSzTx/>
              <a:buFontTx/>
            </a:pPr>
            <a:r>
              <a:rPr lang="zh-CN" altLang="en-US" sz="6600" b="1" dirty="0">
                <a:solidFill>
                  <a:srgbClr val="749060"/>
                </a:solidFill>
                <a:sym typeface="+mn-ea"/>
              </a:rPr>
              <a:t> 词法篇</a:t>
            </a:r>
            <a:endParaRPr lang="zh-CN" altLang="en-US" sz="6600" b="1" dirty="0">
              <a:solidFill>
                <a:srgbClr val="749060"/>
              </a:solidFill>
            </a:endParaRPr>
          </a:p>
          <a:p>
            <a:pPr algn="ctr">
              <a:lnSpc>
                <a:spcPct val="130000"/>
              </a:lnSpc>
              <a:buClrTx/>
              <a:buSzTx/>
              <a:buFontTx/>
            </a:pPr>
            <a:r>
              <a:rPr lang="zh-CN" altLang="en-US" sz="6600" b="1" dirty="0">
                <a:solidFill>
                  <a:srgbClr val="749060"/>
                </a:solidFill>
                <a:sym typeface="+mn-ea"/>
              </a:rPr>
              <a:t>系动词和数词</a:t>
            </a:r>
            <a:endParaRPr lang="zh-CN" altLang="en-US" sz="6600" b="1" dirty="0">
              <a:solidFill>
                <a:srgbClr val="749060"/>
              </a:solidFill>
              <a:sym typeface="+mn-ea"/>
            </a:endParaRPr>
          </a:p>
          <a:p>
            <a:pPr algn="ctr"/>
            <a:r>
              <a:rPr lang="zh-CN" altLang="en-US" sz="3600" b="1" dirty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华文楷体" panose="02010600040101010101" charset="-122"/>
                <a:ea typeface="华文楷体" panose="02010600040101010101" charset="-122"/>
              </a:rPr>
              <a:t>指导教师：张</a:t>
            </a:r>
            <a:r>
              <a:rPr lang="zh-CN" altLang="en-US" sz="3600" b="1" dirty="0" smtClean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华文楷体" panose="02010600040101010101" charset="-122"/>
                <a:ea typeface="华文楷体" panose="02010600040101010101" charset="-122"/>
              </a:rPr>
              <a:t>艳</a:t>
            </a:r>
            <a:endParaRPr lang="en-US" altLang="zh-CN" sz="3600" b="1" dirty="0" smtClean="0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algn="ctr"/>
            <a:r>
              <a:rPr lang="zh-CN" altLang="zh-CN" sz="3600" b="1" dirty="0" smtClean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华文楷体" panose="02010600040101010101" charset="-122"/>
                <a:ea typeface="华文楷体" panose="02010600040101010101" charset="-122"/>
              </a:rPr>
              <a:t>天津市枫林路中学宣娜</a:t>
            </a:r>
            <a:endParaRPr lang="en-US" altLang="zh-CN" sz="3600" b="1" dirty="0" smtClean="0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02435" y="1301750"/>
            <a:ext cx="6974840" cy="4081780"/>
          </a:xfrm>
          <a:prstGeom prst="rect">
            <a:avLst/>
          </a:prstGeom>
          <a:noFill/>
          <a:ln>
            <a:solidFill>
              <a:srgbClr val="FCE4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bf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480000">
            <a:off x="51506" y="-821055"/>
            <a:ext cx="3645535" cy="42456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b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84145" y="938530"/>
            <a:ext cx="5619750" cy="65436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63875" y="504825"/>
            <a:ext cx="28829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目录</a:t>
            </a:r>
            <a:endParaRPr lang="zh-CN" altLang="en-US" sz="6000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74720" y="1724660"/>
            <a:ext cx="6617970" cy="1567815"/>
            <a:chOff x="5615" y="2249"/>
            <a:chExt cx="10422" cy="2469"/>
          </a:xfrm>
        </p:grpSpPr>
        <p:sp>
          <p:nvSpPr>
            <p:cNvPr id="4" name="文本框 3"/>
            <p:cNvSpPr txBox="1"/>
            <p:nvPr/>
          </p:nvSpPr>
          <p:spPr>
            <a:xfrm>
              <a:off x="5615" y="2249"/>
              <a:ext cx="132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i="1">
                  <a:solidFill>
                    <a:srgbClr val="749060"/>
                  </a:solidFill>
                  <a:latin typeface="方正舒体" panose="02010601030101010101" charset="-122"/>
                  <a:ea typeface="方正舒体" panose="02010601030101010101" charset="-122"/>
                </a:rPr>
                <a:t>1</a:t>
              </a:r>
              <a:endParaRPr lang="zh-CN" altLang="en-US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6494" y="3444"/>
              <a:ext cx="9275" cy="1094"/>
            </a:xfrm>
            <a:prstGeom prst="rect">
              <a:avLst/>
            </a:prstGeom>
            <a:solidFill>
              <a:srgbClr val="DCEB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763" y="3624"/>
              <a:ext cx="9275" cy="1094"/>
            </a:xfrm>
            <a:prstGeom prst="rect">
              <a:avLst/>
            </a:prstGeom>
            <a:noFill/>
            <a:ln>
              <a:solidFill>
                <a:srgbClr val="74906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CEBC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方正舒体" panose="02010601030101010101" charset="-122"/>
                  <a:ea typeface="方正舒体" panose="02010601030101010101" charset="-122"/>
                </a:rPr>
                <a:t>系动词</a:t>
              </a:r>
              <a:endParaRPr lang="zh-CN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舒体" panose="02010601030101010101" charset="-122"/>
                <a:ea typeface="方正舒体" panose="02010601030101010101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474720" y="2904490"/>
            <a:ext cx="6618605" cy="1567815"/>
            <a:chOff x="5615" y="2249"/>
            <a:chExt cx="10423" cy="2469"/>
          </a:xfrm>
        </p:grpSpPr>
        <p:sp>
          <p:nvSpPr>
            <p:cNvPr id="14" name="文本框 13"/>
            <p:cNvSpPr txBox="1"/>
            <p:nvPr/>
          </p:nvSpPr>
          <p:spPr>
            <a:xfrm>
              <a:off x="5615" y="2249"/>
              <a:ext cx="132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i="1">
                  <a:solidFill>
                    <a:srgbClr val="749060"/>
                  </a:solidFill>
                  <a:latin typeface="方正舒体" panose="02010601030101010101" charset="-122"/>
                  <a:ea typeface="方正舒体" panose="02010601030101010101" charset="-122"/>
                </a:rPr>
                <a:t>2</a:t>
              </a:r>
              <a:endParaRPr lang="zh-CN" altLang="en-US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494" y="3444"/>
              <a:ext cx="9275" cy="1094"/>
            </a:xfrm>
            <a:prstGeom prst="rect">
              <a:avLst/>
            </a:prstGeom>
            <a:solidFill>
              <a:srgbClr val="DCEB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763" y="3624"/>
              <a:ext cx="9275" cy="1094"/>
            </a:xfrm>
            <a:prstGeom prst="rect">
              <a:avLst/>
            </a:prstGeom>
            <a:noFill/>
            <a:ln>
              <a:solidFill>
                <a:srgbClr val="74906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CEBC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方正舒体" panose="02010601030101010101" charset="-122"/>
                  <a:ea typeface="方正舒体" panose="02010601030101010101" charset="-122"/>
                </a:rPr>
                <a:t>数词</a:t>
              </a:r>
              <a:endParaRPr lang="zh-CN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舒体" panose="02010601030101010101" charset="-122"/>
                <a:ea typeface="方正舒体" panose="02010601030101010101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bf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880" y="1156335"/>
            <a:ext cx="5619750" cy="654367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176145" y="1877060"/>
            <a:ext cx="6618605" cy="1813560"/>
            <a:chOff x="5615" y="2267"/>
            <a:chExt cx="10423" cy="2856"/>
          </a:xfrm>
        </p:grpSpPr>
        <p:sp>
          <p:nvSpPr>
            <p:cNvPr id="4" name="文本框 3"/>
            <p:cNvSpPr txBox="1"/>
            <p:nvPr/>
          </p:nvSpPr>
          <p:spPr>
            <a:xfrm>
              <a:off x="5615" y="2267"/>
              <a:ext cx="4827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i="1">
                  <a:solidFill>
                    <a:srgbClr val="749060"/>
                  </a:solidFill>
                  <a:latin typeface="方正舒体" panose="02010601030101010101" charset="-122"/>
                  <a:ea typeface="方正舒体" panose="02010601030101010101" charset="-122"/>
                </a:rPr>
                <a:t>part  01</a:t>
              </a:r>
              <a:endParaRPr lang="zh-CN" altLang="en-US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6763" y="4029"/>
              <a:ext cx="9275" cy="1094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763" y="3947"/>
              <a:ext cx="9275" cy="1094"/>
            </a:xfrm>
            <a:prstGeom prst="rect">
              <a:avLst/>
            </a:prstGeom>
            <a:noFill/>
            <a:ln>
              <a:solidFill>
                <a:srgbClr val="FCE4E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CEBC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solidFill>
                    <a:srgbClr val="749060"/>
                  </a:solidFill>
                  <a:latin typeface="方正舒体" panose="02010601030101010101" charset="-122"/>
                  <a:ea typeface="方正舒体" panose="02010601030101010101" charset="-122"/>
                </a:rPr>
                <a:t>系动词</a:t>
              </a:r>
              <a:endParaRPr lang="zh-CN" altLang="en-US" sz="6000" b="1" dirty="0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endParaRPr>
            </a:p>
          </p:txBody>
        </p:sp>
      </p:grpSp>
      <p:pic>
        <p:nvPicPr>
          <p:cNvPr id="2" name="图片 1" descr="bf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805" y="3146425"/>
            <a:ext cx="3645535" cy="42456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b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220000">
            <a:off x="-144145" y="-2106930"/>
            <a:ext cx="3761740" cy="438023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483100" y="2176145"/>
            <a:ext cx="3225800" cy="3225800"/>
            <a:chOff x="4483100" y="2357438"/>
            <a:chExt cx="3225800" cy="3225800"/>
          </a:xfrm>
        </p:grpSpPr>
        <p:sp>
          <p:nvSpPr>
            <p:cNvPr id="7172" name="2"/>
            <p:cNvSpPr>
              <a:spLocks noChangeArrowheads="1"/>
            </p:cNvSpPr>
            <p:nvPr/>
          </p:nvSpPr>
          <p:spPr bwMode="auto">
            <a:xfrm>
              <a:off x="4483100" y="2357438"/>
              <a:ext cx="3225800" cy="322580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ko-KR" altLang="en-US" sz="2400" b="1">
                <a:solidFill>
                  <a:srgbClr val="FCE4E4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1"/>
            <p:cNvSpPr>
              <a:spLocks noChangeArrowheads="1"/>
            </p:cNvSpPr>
            <p:nvPr/>
          </p:nvSpPr>
          <p:spPr bwMode="auto">
            <a:xfrm>
              <a:off x="4656000" y="2530338"/>
              <a:ext cx="2880000" cy="2880000"/>
            </a:xfrm>
            <a:prstGeom prst="ellipse">
              <a:avLst/>
            </a:prstGeom>
            <a:solidFill>
              <a:srgbClr val="749060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ko-KR" altLang="en-US" sz="2400" b="1">
                <a:solidFill>
                  <a:srgbClr val="FCE4E4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7177" name="4"/>
          <p:cNvCxnSpPr>
            <a:cxnSpLocks noChangeShapeType="1"/>
          </p:cNvCxnSpPr>
          <p:nvPr/>
        </p:nvCxnSpPr>
        <p:spPr bwMode="auto">
          <a:xfrm rot="5400000">
            <a:off x="4656000" y="3789045"/>
            <a:ext cx="28800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8" name="3"/>
          <p:cNvCxnSpPr>
            <a:cxnSpLocks noChangeShapeType="1"/>
          </p:cNvCxnSpPr>
          <p:nvPr/>
        </p:nvCxnSpPr>
        <p:spPr bwMode="auto">
          <a:xfrm flipH="1" flipV="1">
            <a:off x="4783000" y="3916045"/>
            <a:ext cx="28800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9" name="直接连接符 88"/>
          <p:cNvCxnSpPr>
            <a:cxnSpLocks noChangeShapeType="1"/>
          </p:cNvCxnSpPr>
          <p:nvPr/>
        </p:nvCxnSpPr>
        <p:spPr bwMode="auto">
          <a:xfrm>
            <a:off x="1326357" y="3789045"/>
            <a:ext cx="2865437" cy="0"/>
          </a:xfrm>
          <a:prstGeom prst="line">
            <a:avLst/>
          </a:prstGeom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180" name="直接连接符 89"/>
          <p:cNvCxnSpPr>
            <a:cxnSpLocks noChangeShapeType="1"/>
          </p:cNvCxnSpPr>
          <p:nvPr/>
        </p:nvCxnSpPr>
        <p:spPr bwMode="auto">
          <a:xfrm>
            <a:off x="8001794" y="3789045"/>
            <a:ext cx="2863850" cy="0"/>
          </a:xfrm>
          <a:prstGeom prst="line">
            <a:avLst/>
          </a:prstGeom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181" name="文本框 90"/>
          <p:cNvSpPr txBox="1">
            <a:spLocks noChangeArrowheads="1"/>
          </p:cNvSpPr>
          <p:nvPr/>
        </p:nvSpPr>
        <p:spPr bwMode="auto">
          <a:xfrm>
            <a:off x="5156798" y="2812733"/>
            <a:ext cx="60579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sz="5400" dirty="0">
                <a:sym typeface="Arial" panose="020B0604020202020204" pitchFamily="34" charset="0"/>
              </a:rPr>
              <a:t>1</a:t>
            </a:r>
            <a:endParaRPr lang="en-US" sz="5400" dirty="0">
              <a:sym typeface="Arial" panose="020B0604020202020204" pitchFamily="34" charset="0"/>
            </a:endParaRPr>
          </a:p>
        </p:txBody>
      </p:sp>
      <p:sp>
        <p:nvSpPr>
          <p:cNvPr id="7182" name="文本框 91"/>
          <p:cNvSpPr txBox="1">
            <a:spLocks noChangeArrowheads="1"/>
          </p:cNvSpPr>
          <p:nvPr/>
        </p:nvSpPr>
        <p:spPr bwMode="auto">
          <a:xfrm>
            <a:off x="5195207" y="3838258"/>
            <a:ext cx="60579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altLang="zh-CN" sz="5400" dirty="0">
                <a:sym typeface="Arial" panose="020B0604020202020204" pitchFamily="34" charset="0"/>
              </a:rPr>
              <a:t>3</a:t>
            </a:r>
            <a:endParaRPr lang="zh-CN" altLang="en-US" sz="5400" dirty="0">
              <a:sym typeface="Arial" panose="020B0604020202020204" pitchFamily="34" charset="0"/>
            </a:endParaRPr>
          </a:p>
        </p:txBody>
      </p:sp>
      <p:sp>
        <p:nvSpPr>
          <p:cNvPr id="7183" name="文本框 92"/>
          <p:cNvSpPr txBox="1">
            <a:spLocks noChangeArrowheads="1"/>
          </p:cNvSpPr>
          <p:nvPr/>
        </p:nvSpPr>
        <p:spPr bwMode="auto">
          <a:xfrm>
            <a:off x="6450925" y="2812733"/>
            <a:ext cx="60579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sz="5400" dirty="0">
                <a:sym typeface="Arial" panose="020B0604020202020204" pitchFamily="34" charset="0"/>
              </a:rPr>
              <a:t>2</a:t>
            </a:r>
            <a:endParaRPr lang="en-US" sz="5400" dirty="0">
              <a:sym typeface="Arial" panose="020B0604020202020204" pitchFamily="34" charset="0"/>
            </a:endParaRPr>
          </a:p>
        </p:txBody>
      </p:sp>
      <p:sp>
        <p:nvSpPr>
          <p:cNvPr id="7184" name="文本框 93"/>
          <p:cNvSpPr txBox="1">
            <a:spLocks noChangeArrowheads="1"/>
          </p:cNvSpPr>
          <p:nvPr/>
        </p:nvSpPr>
        <p:spPr bwMode="auto">
          <a:xfrm>
            <a:off x="6393953" y="3838258"/>
            <a:ext cx="60579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en-US" altLang="zh-CN" sz="5400" dirty="0">
                <a:sym typeface="Arial" panose="020B0604020202020204" pitchFamily="34" charset="0"/>
              </a:rPr>
              <a:t>4</a:t>
            </a:r>
            <a:endParaRPr lang="zh-CN" altLang="en-US" sz="5400" dirty="0"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90905" y="1941830"/>
            <a:ext cx="4252595" cy="141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buClrTx/>
              <a:buSzTx/>
              <a:buFontTx/>
            </a:pPr>
            <a:r>
              <a:rPr lang="zh-CN" altLang="en-US" sz="6600" b="1" dirty="0">
                <a:solidFill>
                  <a:srgbClr val="749060"/>
                </a:solidFill>
                <a:sym typeface="Arial" panose="020B0604020202020204" pitchFamily="34" charset="0"/>
              </a:rPr>
              <a:t>实义动词</a:t>
            </a:r>
            <a:endParaRPr lang="zh-CN" altLang="en-US" sz="6600" b="1" dirty="0">
              <a:solidFill>
                <a:srgbClr val="74906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31885" y="0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 01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138160" y="1941830"/>
            <a:ext cx="3492500" cy="141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6600" b="1" dirty="0">
                <a:solidFill>
                  <a:srgbClr val="749060"/>
                </a:solidFill>
              </a:rPr>
              <a:t>助动词</a:t>
            </a:r>
            <a:endParaRPr lang="zh-CN" altLang="en-US" sz="6600" b="1" dirty="0">
              <a:solidFill>
                <a:srgbClr val="74906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26515" y="4318635"/>
            <a:ext cx="4252595" cy="141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6600" b="1" dirty="0">
                <a:solidFill>
                  <a:srgbClr val="749060"/>
                </a:solidFill>
              </a:rPr>
              <a:t>系动词</a:t>
            </a:r>
            <a:endParaRPr lang="zh-CN" altLang="en-US" sz="6600" b="1" dirty="0">
              <a:solidFill>
                <a:srgbClr val="74906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39405" y="4318635"/>
            <a:ext cx="4252595" cy="141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6600" b="1" dirty="0">
                <a:solidFill>
                  <a:srgbClr val="749060"/>
                </a:solidFill>
              </a:rPr>
              <a:t>情态动词</a:t>
            </a:r>
            <a:endParaRPr lang="zh-CN" altLang="en-US" sz="6600" b="1" dirty="0">
              <a:solidFill>
                <a:srgbClr val="749060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1" grpId="0"/>
      <p:bldP spid="7182" grpId="0"/>
      <p:bldP spid="7183" grpId="0"/>
      <p:bldP spid="7184" grpId="0"/>
      <p:bldP spid="27" grpId="0"/>
      <p:bldP spid="2" grpId="0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8970" y="378460"/>
            <a:ext cx="3809365" cy="6241415"/>
          </a:xfrm>
          <a:prstGeom prst="rect">
            <a:avLst/>
          </a:prstGeom>
          <a:noFill/>
          <a:ln>
            <a:solidFill>
              <a:srgbClr val="749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DCEBC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55565" y="1331595"/>
            <a:ext cx="8432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75360" y="764540"/>
            <a:ext cx="9494520" cy="5444490"/>
          </a:xfrm>
          <a:prstGeom prst="rect">
            <a:avLst/>
          </a:prstGeom>
          <a:solidFill>
            <a:srgbClr val="DCE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b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85940" y="1009650"/>
            <a:ext cx="5619750" cy="65436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85900" y="16192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 01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102995" y="2214245"/>
          <a:ext cx="8448675" cy="3600450"/>
        </p:xfrm>
        <a:graphic>
          <a:graphicData uri="http://schemas.openxmlformats.org/drawingml/2006/table">
            <a:tbl>
              <a:tblPr/>
              <a:tblGrid>
                <a:gridCol w="852805"/>
                <a:gridCol w="3567430"/>
                <a:gridCol w="4028440"/>
              </a:tblGrid>
              <a:tr h="360045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4000" b="1" dirty="0" smtClean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charset="0"/>
                        <a:ea typeface="华文宋体" panose="02010600040101010101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4000" b="1" dirty="0" smtClean="0"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Times New Roman" panose="02020603050405020304" pitchFamily="18" charset="0"/>
                        </a:rPr>
                        <a:t>系</a:t>
                      </a:r>
                      <a:endParaRPr lang="zh-CN" altLang="en-US" sz="4000" b="1" dirty="0">
                        <a:solidFill>
                          <a:schemeClr val="accent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charset="0"/>
                        <a:ea typeface="华文楷体" panose="02010600040101010101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4000" b="1" dirty="0"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Times New Roman" panose="02020603050405020304" pitchFamily="18" charset="0"/>
                        </a:rPr>
                        <a:t>动</a:t>
                      </a:r>
                      <a:endParaRPr lang="zh-CN" altLang="en-US" sz="4000" b="1" dirty="0">
                        <a:solidFill>
                          <a:schemeClr val="accent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charset="0"/>
                        <a:ea typeface="华文楷体" panose="02010600040101010101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4000" b="1" dirty="0"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Times New Roman" panose="02020603050405020304" pitchFamily="18" charset="0"/>
                        </a:rPr>
                        <a:t>词</a:t>
                      </a:r>
                      <a:endParaRPr lang="zh-CN" altLang="en-US" sz="4000" b="1" dirty="0">
                        <a:solidFill>
                          <a:schemeClr val="accent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charset="0"/>
                        <a:ea typeface="华文楷体" panose="02010600040101010101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just">
                        <a:buNone/>
                      </a:pPr>
                      <a:r>
                        <a:rPr lang="zh-CN" altLang="en-US" sz="4000" kern="1200" dirty="0" smtClean="0">
                          <a:solidFill>
                            <a:schemeClr val="tx1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仿宋_GB2312" charset="0"/>
                        </a:rPr>
                        <a:t>用来帮助说明主语的动词，它本身</a:t>
                      </a:r>
                      <a:r>
                        <a:rPr lang="zh-CN" altLang="en-US" sz="4000" u="none" kern="1200" baseline="0" dirty="0" smtClean="0">
                          <a:solidFill>
                            <a:schemeClr val="tx1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仿宋_GB2312" charset="0"/>
                        </a:rPr>
                        <a:t>有词义，但不能单独用作谓语</a:t>
                      </a:r>
                      <a:endParaRPr lang="zh-CN" altLang="en-US" sz="4000" u="none" kern="1200" baseline="0" dirty="0" smtClean="0">
                        <a:solidFill>
                          <a:schemeClr val="tx1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仿宋_GB2312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just">
                        <a:buNone/>
                      </a:pPr>
                      <a:r>
                        <a:rPr lang="en-US" altLang="zh-CN" sz="40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be</a:t>
                      </a:r>
                      <a:r>
                        <a:rPr lang="zh-CN" altLang="en-US" sz="40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，</a:t>
                      </a:r>
                      <a:r>
                        <a:rPr lang="en-US" altLang="zh-CN" sz="40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seem</a:t>
                      </a:r>
                      <a:r>
                        <a:rPr lang="zh-CN" altLang="en-US" sz="40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，</a:t>
                      </a:r>
                      <a:r>
                        <a:rPr lang="en-US" altLang="zh-CN" sz="40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look</a:t>
                      </a:r>
                      <a:r>
                        <a:rPr lang="zh-CN" altLang="en-US" sz="40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，</a:t>
                      </a:r>
                      <a:r>
                        <a:rPr lang="en-US" altLang="zh-CN" sz="40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become</a:t>
                      </a:r>
                      <a:r>
                        <a:rPr lang="zh-CN" altLang="en-US" sz="40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，</a:t>
                      </a:r>
                      <a:r>
                        <a:rPr lang="en-US" altLang="zh-CN" sz="40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get</a:t>
                      </a:r>
                      <a:r>
                        <a:rPr lang="zh-CN" altLang="en-US" sz="40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，</a:t>
                      </a:r>
                      <a:r>
                        <a:rPr lang="en-US" altLang="zh-CN" sz="40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grow</a:t>
                      </a:r>
                      <a:r>
                        <a:rPr lang="zh-CN" altLang="en-US" sz="40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，</a:t>
                      </a:r>
                      <a:r>
                        <a:rPr lang="en-US" altLang="zh-CN" sz="40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feel</a:t>
                      </a:r>
                      <a:r>
                        <a:rPr lang="zh-CN" altLang="en-US" sz="40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，</a:t>
                      </a:r>
                      <a:r>
                        <a:rPr lang="en-US" altLang="zh-CN" sz="40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turn</a:t>
                      </a:r>
                      <a:endParaRPr lang="en-US" altLang="zh-CN" sz="40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8970" y="378460"/>
            <a:ext cx="3809365" cy="6241415"/>
          </a:xfrm>
          <a:prstGeom prst="rect">
            <a:avLst/>
          </a:prstGeom>
          <a:noFill/>
          <a:ln>
            <a:solidFill>
              <a:srgbClr val="749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DCEBC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55565" y="1331595"/>
            <a:ext cx="8432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75360" y="764540"/>
            <a:ext cx="9494520" cy="5444490"/>
          </a:xfrm>
          <a:prstGeom prst="rect">
            <a:avLst/>
          </a:prstGeom>
          <a:solidFill>
            <a:srgbClr val="DCE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b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85940" y="1009650"/>
            <a:ext cx="5619750" cy="65436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85900" y="161925"/>
            <a:ext cx="33585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 01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046162" y="833415"/>
          <a:ext cx="9062085" cy="52565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93465"/>
                <a:gridCol w="5468620"/>
              </a:tblGrid>
              <a:tr h="7937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3600" b="1" dirty="0" err="1">
                          <a:solidFill>
                            <a:schemeClr val="accent6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仿宋_GB2312" charset="0"/>
                        </a:rPr>
                        <a:t>系动词的分类</a:t>
                      </a:r>
                      <a:endParaRPr lang="en-US" altLang="en-US" sz="3600" b="1" dirty="0" err="1">
                        <a:solidFill>
                          <a:schemeClr val="accent6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仿宋_GB231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3600" b="1" dirty="0" err="1">
                          <a:solidFill>
                            <a:schemeClr val="accent6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仿宋_GB2312" charset="0"/>
                        </a:rPr>
                        <a:t>例句</a:t>
                      </a:r>
                      <a:endParaRPr lang="en-US" altLang="en-US" sz="3600" b="1" dirty="0" err="1">
                        <a:solidFill>
                          <a:schemeClr val="accent6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仿宋_GB2312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43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一“是</a:t>
                      </a:r>
                      <a:r>
                        <a:rPr lang="en-US" sz="2400" dirty="0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”：</a:t>
                      </a:r>
                      <a:r>
                        <a:rPr lang="en-US" sz="2400" b="1" kern="1200" dirty="0" err="1" smtClean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宋体" panose="02010600030101010101" pitchFamily="2" charset="-122"/>
                          <a:cs typeface="Comic Sans MS" panose="030F0702030302020204" charset="0"/>
                          <a:sym typeface="+mn-ea"/>
                        </a:rPr>
                        <a:t>be</a:t>
                      </a:r>
                      <a:r>
                        <a:rPr lang="en-US" sz="2400" dirty="0" err="1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+</a:t>
                      </a:r>
                      <a:r>
                        <a:rPr lang="en-US" sz="2400" dirty="0" err="1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形容词</a:t>
                      </a:r>
                      <a:r>
                        <a:rPr lang="en-US" sz="2400" dirty="0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</a:t>
                      </a:r>
                      <a:endParaRPr lang="en-US" alt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I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am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</a:t>
                      </a:r>
                      <a:r>
                        <a:rPr lang="en-US" sz="2400" b="1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happy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./ She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is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</a:t>
                      </a:r>
                      <a:r>
                        <a:rPr lang="en-US" sz="2400" b="1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beautiful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. / They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are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</a:t>
                      </a:r>
                      <a:r>
                        <a:rPr lang="en-US" sz="2400" b="1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young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.</a:t>
                      </a:r>
                      <a:endParaRPr lang="en-US" alt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6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 err="1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二</a:t>
                      </a:r>
                      <a:r>
                        <a:rPr lang="en-US" sz="2400" dirty="0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“</a:t>
                      </a:r>
                      <a:r>
                        <a:rPr lang="en-US" sz="2400" dirty="0" err="1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好像</a:t>
                      </a:r>
                      <a:r>
                        <a:rPr lang="en-US" altLang="zh-CN" sz="2400" dirty="0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”</a:t>
                      </a:r>
                      <a:r>
                        <a:rPr lang="en-US" sz="2400" dirty="0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：_</a:t>
                      </a:r>
                      <a:r>
                        <a:rPr lang="en-US" sz="2400" b="0" dirty="0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___ </a:t>
                      </a:r>
                      <a:r>
                        <a:rPr lang="en-US" sz="2400" b="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+ __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__ </a:t>
                      </a:r>
                      <a:endParaRPr lang="en-US" alt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He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seems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</a:t>
                      </a:r>
                      <a:r>
                        <a:rPr lang="en-US" sz="2400" b="1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right.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</a:t>
                      </a: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他似乎是对的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。</a:t>
                      </a:r>
                      <a:endParaRPr lang="en-US" alt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39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三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“</a:t>
                      </a: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保持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”：</a:t>
                      </a:r>
                      <a:r>
                        <a:rPr lang="en-US" sz="2400" b="1" kern="1200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宋体" panose="02010600030101010101" pitchFamily="2" charset="-122"/>
                          <a:cs typeface="Comic Sans MS" panose="030F0702030302020204" charset="0"/>
                        </a:rPr>
                        <a:t>keep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/______+_______ </a:t>
                      </a:r>
                      <a:endParaRPr lang="en-US" alt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It is important to</a:t>
                      </a:r>
                      <a:r>
                        <a:rPr lang="en-US" sz="2400" b="1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keep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/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stay</a:t>
                      </a:r>
                      <a:r>
                        <a:rPr lang="en-US" sz="2400" b="1" u="sng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</a:t>
                      </a:r>
                      <a:r>
                        <a:rPr lang="en-US" sz="2400" b="1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healthy</a:t>
                      </a: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.保持健康是重要的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。</a:t>
                      </a:r>
                      <a:endParaRPr lang="en-US" alt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8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四</a:t>
                      </a: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“变”：</a:t>
                      </a:r>
                      <a:r>
                        <a:rPr lang="en-US" sz="2400" b="1" kern="1200" dirty="0" err="1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宋体" panose="02010600030101010101" pitchFamily="2" charset="-122"/>
                          <a:cs typeface="Comic Sans MS" panose="030F0702030302020204" charset="0"/>
                        </a:rPr>
                        <a:t>become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/ </a:t>
                      </a:r>
                      <a:r>
                        <a:rPr lang="en-US" sz="2400" b="1" kern="1200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宋体" panose="02010600030101010101" pitchFamily="2" charset="-122"/>
                          <a:cs typeface="Comic Sans MS" panose="030F0702030302020204" charset="0"/>
                        </a:rPr>
                        <a:t>get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/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  <a:sym typeface="+mn-ea"/>
                        </a:rPr>
                        <a:t>______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_</a:t>
                      </a: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宋体" panose="02010600030101010101" pitchFamily="2" charset="-122"/>
                          <a:cs typeface="Comic Sans MS" panose="030F0702030302020204" charset="0"/>
                        </a:rPr>
                        <a:t>+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  <a:sym typeface="+mn-ea"/>
                        </a:rPr>
                        <a:t>_____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__</a:t>
                      </a:r>
                      <a:endParaRPr lang="en-US" alt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He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became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</a:t>
                      </a:r>
                      <a:r>
                        <a:rPr lang="en-US" sz="2400" b="1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happy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after </a:t>
                      </a: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that.</a:t>
                      </a:r>
                      <a:endParaRPr lang="en-US" sz="2400" dirty="0" err="1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自那以后，他变得开心了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。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It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is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getting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</a:t>
                      </a:r>
                      <a:r>
                        <a:rPr lang="en-US" sz="2400" b="1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dark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. </a:t>
                      </a: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天快要黑了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。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The leaves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turn</a:t>
                      </a:r>
                      <a:r>
                        <a:rPr lang="en-US" sz="2400" b="1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yellow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in autumn. 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秋天，树叶变黄了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。</a:t>
                      </a:r>
                      <a:endParaRPr lang="en-US" alt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2534410" y="2346325"/>
            <a:ext cx="1923925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Comic Sans MS" panose="030F0702030302020204" charset="0"/>
                <a:ea typeface="宋体" panose="02010600030101010101" pitchFamily="2" charset="-122"/>
                <a:cs typeface="Comic Sans MS" panose="030F0702030302020204" charset="0"/>
              </a:rPr>
              <a:t>seem   adj</a:t>
            </a: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charset="0"/>
                <a:ea typeface="宋体" panose="02010600030101010101" pitchFamily="2" charset="-122"/>
                <a:cs typeface="Comic Sans MS" panose="030F0702030302020204" charset="0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Comic Sans MS" panose="030F0702030302020204" charset="0"/>
              <a:ea typeface="宋体" panose="02010600030101010101" pitchFamily="2" charset="-122"/>
              <a:cs typeface="Comic Sans MS" panose="030F070203030202020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48013" y="3363572"/>
            <a:ext cx="207708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charset="0"/>
                <a:ea typeface="宋体" panose="02010600030101010101" pitchFamily="2" charset="-122"/>
                <a:cs typeface="Comic Sans MS" panose="030F0702030302020204" charset="0"/>
              </a:rPr>
              <a:t>stay     adj.</a:t>
            </a:r>
            <a:endParaRPr lang="en-US" altLang="zh-CN" sz="2400" b="1" dirty="0">
              <a:solidFill>
                <a:srgbClr val="FF0000"/>
              </a:solidFill>
              <a:latin typeface="Comic Sans MS" panose="030F0702030302020204" charset="0"/>
              <a:ea typeface="宋体" panose="02010600030101010101" pitchFamily="2" charset="-122"/>
              <a:cs typeface="Comic Sans MS" panose="030F0702030302020204" charset="0"/>
            </a:endParaRPr>
          </a:p>
        </p:txBody>
      </p:sp>
      <p:sp>
        <p:nvSpPr>
          <p:cNvPr id="14" name="矩形 13"/>
          <p:cNvSpPr/>
          <p:nvPr/>
        </p:nvSpPr>
        <p:spPr>
          <a:xfrm rot="10800000" flipV="1">
            <a:off x="1695062" y="4594202"/>
            <a:ext cx="2074592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charset="0"/>
                <a:ea typeface="宋体" panose="02010600030101010101" pitchFamily="2" charset="-122"/>
                <a:cs typeface="Comic Sans MS" panose="030F0702030302020204" charset="0"/>
              </a:rPr>
              <a:t>turn     adj.</a:t>
            </a:r>
            <a:endParaRPr lang="en-US" altLang="zh-CN" sz="2400" b="1" dirty="0">
              <a:solidFill>
                <a:srgbClr val="FF0000"/>
              </a:solidFill>
              <a:latin typeface="Comic Sans MS" panose="030F0702030302020204" charset="0"/>
              <a:ea typeface="宋体" panose="02010600030101010101" pitchFamily="2" charset="-122"/>
              <a:cs typeface="Comic Sans MS" panose="030F0702030302020204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8970" y="378460"/>
            <a:ext cx="3809365" cy="6241415"/>
          </a:xfrm>
          <a:prstGeom prst="rect">
            <a:avLst/>
          </a:prstGeom>
          <a:noFill/>
          <a:ln>
            <a:solidFill>
              <a:srgbClr val="749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DCEBC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55565" y="1331595"/>
            <a:ext cx="8432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75360" y="764540"/>
            <a:ext cx="9494520" cy="5444490"/>
          </a:xfrm>
          <a:prstGeom prst="rect">
            <a:avLst/>
          </a:prstGeom>
          <a:solidFill>
            <a:srgbClr val="DCE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b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85940" y="1009650"/>
            <a:ext cx="5619750" cy="65436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85900" y="16192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 01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1096826" y="1934028"/>
          <a:ext cx="8961120" cy="39198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00170"/>
                <a:gridCol w="5060950"/>
              </a:tblGrid>
              <a:tr h="3291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五</a:t>
                      </a:r>
                      <a:r>
                        <a:rPr lang="en-US" sz="2400" dirty="0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“</a:t>
                      </a: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感官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”：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feel  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  </a:t>
                      </a:r>
                      <a:r>
                        <a:rPr lang="zh-CN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感觉起来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sound</a:t>
                      </a: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  <a:sym typeface="+mn-ea"/>
                        </a:rPr>
                        <a:t>  </a:t>
                      </a:r>
                      <a:r>
                        <a:rPr lang="zh-CN" alt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  <a:sym typeface="+mn-ea"/>
                        </a:rPr>
                        <a:t>听起来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taste</a:t>
                      </a: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   品尝起来</a:t>
                      </a:r>
                      <a:endParaRPr lang="en-US" sz="2400" dirty="0" err="1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smell</a:t>
                      </a: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   闻起来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look</a:t>
                      </a: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     看起来</a:t>
                      </a:r>
                      <a:endParaRPr lang="en-US" alt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This cloth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feels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soft. 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这布感觉起来很柔软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。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The music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sounds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nice.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这首歌听起来很美妙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。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This dish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tastes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delicious.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dirty="0" err="1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这道菜品尝起来美味</a:t>
                      </a:r>
                      <a:r>
                        <a:rPr lang="zh-CN" altLang="en-US" sz="2400" dirty="0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。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It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smells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bad. </a:t>
                      </a:r>
                      <a:r>
                        <a:rPr lang="en-US" sz="2400" dirty="0" err="1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闻起来糟糕</a:t>
                      </a:r>
                      <a:r>
                        <a:rPr lang="zh-CN" altLang="en-US" sz="2400" dirty="0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。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The watch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looks</a:t>
                      </a:r>
                      <a:r>
                        <a:rPr lang="en-US" sz="2400" dirty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beautiful.</a:t>
                      </a:r>
                      <a:endParaRPr 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400" dirty="0" err="1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这块表看起来漂亮</a:t>
                      </a:r>
                      <a:r>
                        <a:rPr lang="zh-CN" altLang="en-US" sz="2400" dirty="0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。</a:t>
                      </a:r>
                      <a:endParaRPr lang="en-US" alt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015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 err="1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总结：系动词后面</a:t>
                      </a:r>
                      <a:r>
                        <a:rPr lang="en-US" sz="2400" dirty="0" smtClean="0"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+__________</a:t>
                      </a:r>
                      <a:endParaRPr lang="en-US" altLang="en-US" sz="2400" dirty="0"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3976643" y="5163321"/>
            <a:ext cx="78676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charset="0"/>
                <a:ea typeface="宋体" panose="02010600030101010101" pitchFamily="2" charset="-122"/>
                <a:cs typeface="Comic Sans MS" panose="030F0702030302020204" charset="0"/>
              </a:rPr>
              <a:t>adj.</a:t>
            </a:r>
            <a:endParaRPr lang="en-US" altLang="zh-CN" sz="2400" b="1" dirty="0">
              <a:solidFill>
                <a:srgbClr val="FF0000"/>
              </a:solidFill>
              <a:latin typeface="Comic Sans MS" panose="030F0702030302020204" charset="0"/>
              <a:ea typeface="宋体" panose="02010600030101010101" pitchFamily="2" charset="-122"/>
              <a:cs typeface="Comic Sans MS" panose="030F0702030302020204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8970" y="378460"/>
            <a:ext cx="3809365" cy="6241415"/>
          </a:xfrm>
          <a:prstGeom prst="rect">
            <a:avLst/>
          </a:prstGeom>
          <a:noFill/>
          <a:ln>
            <a:solidFill>
              <a:srgbClr val="749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DCEBC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55565" y="1331595"/>
            <a:ext cx="8432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9945" y="1009650"/>
            <a:ext cx="9494520" cy="5444490"/>
          </a:xfrm>
          <a:prstGeom prst="rect">
            <a:avLst/>
          </a:prstGeom>
          <a:solidFill>
            <a:srgbClr val="DCE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600" dirty="0">
                <a:solidFill>
                  <a:schemeClr val="tx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                          </a:t>
            </a:r>
            <a:r>
              <a:rPr lang="zh-CN" altLang="zh-CN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练习巩固</a:t>
            </a:r>
            <a:endParaRPr lang="zh-CN" altLang="zh-CN" sz="36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endParaRPr lang="zh-CN" altLang="zh-CN" sz="36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r>
              <a:rPr lang="en-US" altLang="zh-CN" sz="360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1.2017</a:t>
            </a:r>
            <a:r>
              <a:rPr lang="zh-CN" altLang="en-US" sz="360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年河西结课</a:t>
            </a:r>
            <a:endParaRPr lang="zh-CN" altLang="en-US" sz="3600" dirty="0">
              <a:solidFill>
                <a:schemeClr val="tx1"/>
              </a:solidFill>
              <a:latin typeface="Comic Sans MS" panose="030F0702030302020204" charset="0"/>
              <a:cs typeface="Comic Sans MS" panose="030F0702030302020204" charset="0"/>
            </a:endParaRPr>
          </a:p>
          <a:p>
            <a:pPr algn="l"/>
            <a:r>
              <a:rPr lang="en-US" altLang="zh-CN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--- Do you like swimming in winter?</a:t>
            </a:r>
            <a:endParaRPr lang="en-US" altLang="zh-CN" sz="36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/>
            <a:r>
              <a:rPr lang="en-US" altLang="zh-CN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--- </a:t>
            </a:r>
            <a:r>
              <a:rPr lang="en-US" altLang="zh-CN" sz="36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Of </a:t>
            </a:r>
            <a:r>
              <a:rPr lang="en-US" altLang="zh-CN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course. The water              cold</a:t>
            </a:r>
            <a:endParaRPr lang="en-US" altLang="zh-CN" sz="36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r>
              <a:rPr lang="en-US" altLang="zh-CN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 at </a:t>
            </a:r>
            <a:r>
              <a:rPr lang="en-US" altLang="zh-CN" sz="36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first , but </a:t>
            </a:r>
            <a:r>
              <a:rPr lang="en-US" altLang="zh-CN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then I am warm and full</a:t>
            </a:r>
            <a:endParaRPr lang="en-US" altLang="zh-CN" sz="36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r>
              <a:rPr lang="en-US" altLang="zh-CN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 of energy.</a:t>
            </a:r>
            <a:endParaRPr lang="en-US" altLang="zh-CN" sz="36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/>
            <a:endParaRPr lang="en-US" altLang="zh-CN" sz="36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/>
            <a:r>
              <a:rPr lang="en-US" altLang="zh-CN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A. feels            B. tastes</a:t>
            </a:r>
            <a:endParaRPr lang="en-US" altLang="zh-CN" sz="36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/>
            <a:r>
              <a:rPr lang="en-US" altLang="zh-CN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C. smells           D. look</a:t>
            </a:r>
            <a:endParaRPr lang="en-US" altLang="zh-CN" sz="36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  <a:sym typeface="+mn-ea"/>
            </a:endParaRPr>
          </a:p>
        </p:txBody>
      </p:sp>
      <p:pic>
        <p:nvPicPr>
          <p:cNvPr id="6" name="图片 5" descr="b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71995" y="364490"/>
            <a:ext cx="5619750" cy="65436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85900" y="16192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 01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378575" y="3630295"/>
            <a:ext cx="1316355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3" descr="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60" y="5364480"/>
            <a:ext cx="764540" cy="65786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8970" y="378460"/>
            <a:ext cx="3809365" cy="6241415"/>
          </a:xfrm>
          <a:prstGeom prst="rect">
            <a:avLst/>
          </a:prstGeom>
          <a:noFill/>
          <a:ln>
            <a:solidFill>
              <a:srgbClr val="749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DCEBC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55565" y="1331595"/>
            <a:ext cx="8432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9945" y="1009650"/>
            <a:ext cx="9494520" cy="5444490"/>
          </a:xfrm>
          <a:prstGeom prst="rect">
            <a:avLst/>
          </a:prstGeom>
          <a:solidFill>
            <a:srgbClr val="DCE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600">
                <a:solidFill>
                  <a:schemeClr val="tx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                          </a:t>
            </a:r>
            <a:endParaRPr lang="zh-CN" altLang="zh-CN" sz="3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  <a:p>
            <a:pPr algn="l"/>
            <a:r>
              <a:rPr lang="zh-CN" altLang="en-US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                            </a:t>
            </a:r>
            <a:r>
              <a:rPr lang="zh-CN" altLang="en-US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  练习巩固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  <a:p>
            <a:pPr algn="l"/>
            <a:r>
              <a:rPr lang="en-US" altLang="zh-CN" sz="36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2.2017</a:t>
            </a:r>
            <a:r>
              <a:rPr lang="zh-CN" altLang="en-US" sz="36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年河西二模</a:t>
            </a:r>
            <a:endParaRPr lang="zh-CN" altLang="en-US" sz="360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--- 3D printing could be used to build 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a house in less than 24 hours.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--- It              amazing. It's my first time 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to get to know this.  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                                     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 A. sounds           B. smells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 C. tastes             D. feels</a:t>
            </a:r>
            <a:endParaRPr lang="zh-CN" altLang="en-US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l"/>
            <a:endParaRPr lang="en-US" altLang="zh-CN" sz="3600">
              <a:solidFill>
                <a:schemeClr val="tx1"/>
              </a:solidFill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85900" y="161925"/>
            <a:ext cx="306514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 01</a:t>
            </a:r>
            <a:endParaRPr lang="en-US" altLang="zh-CN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104390" y="3903345"/>
            <a:ext cx="1316355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 descr="b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7415" y="161925"/>
            <a:ext cx="5619750" cy="6543675"/>
          </a:xfrm>
          <a:prstGeom prst="rect">
            <a:avLst/>
          </a:prstGeom>
        </p:spPr>
      </p:pic>
      <p:pic>
        <p:nvPicPr>
          <p:cNvPr id="2" name="Picture 3" descr="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945" y="5051425"/>
            <a:ext cx="766445" cy="6216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8970" y="378460"/>
            <a:ext cx="3809365" cy="6241415"/>
          </a:xfrm>
          <a:prstGeom prst="rect">
            <a:avLst/>
          </a:prstGeom>
          <a:noFill/>
          <a:ln>
            <a:solidFill>
              <a:srgbClr val="749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DCEBC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55565" y="1331595"/>
            <a:ext cx="8432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9945" y="1009650"/>
            <a:ext cx="9494520" cy="5444490"/>
          </a:xfrm>
          <a:prstGeom prst="rect">
            <a:avLst/>
          </a:prstGeom>
          <a:solidFill>
            <a:srgbClr val="DCE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600">
                <a:solidFill>
                  <a:schemeClr val="tx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                          </a:t>
            </a:r>
            <a:r>
              <a:rPr lang="zh-CN" altLang="zh-CN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练习巩固</a:t>
            </a:r>
            <a:endParaRPr lang="zh-CN" altLang="zh-CN" sz="3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endParaRPr lang="en-US" altLang="zh-CN" sz="3600">
              <a:solidFill>
                <a:schemeClr val="tx1"/>
              </a:solidFill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r>
              <a:rPr lang="en-US" altLang="zh-CN" sz="36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3.2019</a:t>
            </a:r>
            <a:r>
              <a:rPr lang="zh-CN" altLang="en-US" sz="36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年河西结课</a:t>
            </a:r>
            <a:endParaRPr lang="zh-CN" altLang="en-US" sz="360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--- Dinner is ready. Help yourself !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--- Wow!  It              delicious.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Could you please tell me how to cook it?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                                       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 A. becomes           B. tastes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 C. sounds              D. feels</a:t>
            </a:r>
            <a:endParaRPr lang="zh-CN" altLang="en-US" sz="3600"/>
          </a:p>
          <a:p>
            <a:pPr algn="l"/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  <a:sym typeface="+mn-ea"/>
            </a:endParaRPr>
          </a:p>
        </p:txBody>
      </p:sp>
      <p:pic>
        <p:nvPicPr>
          <p:cNvPr id="6" name="图片 5" descr="b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93280" y="638175"/>
            <a:ext cx="5619750" cy="65436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85900" y="16192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 01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331210" y="3629660"/>
            <a:ext cx="1316355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8" name="Picture 3" descr="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565" y="4740910"/>
            <a:ext cx="764540" cy="65786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8970" y="378460"/>
            <a:ext cx="3809365" cy="6241415"/>
          </a:xfrm>
          <a:prstGeom prst="rect">
            <a:avLst/>
          </a:prstGeom>
          <a:noFill/>
          <a:ln>
            <a:solidFill>
              <a:srgbClr val="749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DCEBC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55565" y="1331595"/>
            <a:ext cx="8432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9945" y="1009650"/>
            <a:ext cx="9494520" cy="5444490"/>
          </a:xfrm>
          <a:prstGeom prst="rect">
            <a:avLst/>
          </a:prstGeom>
          <a:solidFill>
            <a:srgbClr val="DCE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600">
                <a:solidFill>
                  <a:schemeClr val="tx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                       </a:t>
            </a:r>
            <a:r>
              <a:rPr lang="en-US" altLang="zh-CN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   </a:t>
            </a:r>
            <a:r>
              <a:rPr lang="zh-CN" altLang="en-US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中考链接</a:t>
            </a:r>
            <a:endParaRPr lang="zh-CN" altLang="zh-CN" sz="3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endParaRPr lang="en-US" altLang="zh-CN" sz="3600">
              <a:solidFill>
                <a:schemeClr val="tx1"/>
              </a:solidFill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r>
              <a:rPr lang="en-US" altLang="zh-CN" sz="36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1.2016</a:t>
            </a:r>
            <a:r>
              <a:rPr lang="zh-CN" altLang="en-US" sz="36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天津 </a:t>
            </a:r>
            <a:r>
              <a:rPr lang="en-US" altLang="zh-CN" sz="36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36</a:t>
            </a:r>
            <a:r>
              <a:rPr lang="zh-CN" altLang="en-US" sz="36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题</a:t>
            </a:r>
            <a:endParaRPr lang="zh-CN" altLang="en-US" sz="360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---Would you like to try some pizza?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--- Yes,please. It               lovely and                        nice. 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                                    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 A. becomes           B. tastes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 C. sounds              D. feels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  <a:sym typeface="+mn-ea"/>
            </a:endParaRPr>
          </a:p>
        </p:txBody>
      </p:sp>
      <p:pic>
        <p:nvPicPr>
          <p:cNvPr id="6" name="图片 5" descr="b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0710" y="459740"/>
            <a:ext cx="5619750" cy="65436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85900" y="16192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 01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458335" y="3903345"/>
            <a:ext cx="1316355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3" descr="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045" y="5069840"/>
            <a:ext cx="766445" cy="6216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8970" y="378460"/>
            <a:ext cx="3809365" cy="6241415"/>
          </a:xfrm>
          <a:prstGeom prst="rect">
            <a:avLst/>
          </a:prstGeom>
          <a:noFill/>
          <a:ln>
            <a:solidFill>
              <a:srgbClr val="749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DCEBC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55565" y="1331595"/>
            <a:ext cx="8432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9945" y="1009650"/>
            <a:ext cx="9494520" cy="5444490"/>
          </a:xfrm>
          <a:prstGeom prst="rect">
            <a:avLst/>
          </a:prstGeom>
          <a:solidFill>
            <a:srgbClr val="DCE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600">
                <a:solidFill>
                  <a:schemeClr val="tx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                       </a:t>
            </a:r>
            <a:r>
              <a:rPr lang="en-US" altLang="zh-CN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   </a:t>
            </a:r>
            <a:r>
              <a:rPr lang="zh-CN" altLang="en-US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中考链接</a:t>
            </a:r>
            <a:endParaRPr lang="zh-CN" altLang="zh-CN" sz="3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endParaRPr lang="en-US" altLang="zh-CN" sz="3600">
              <a:solidFill>
                <a:schemeClr val="tx1"/>
              </a:solidFill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r>
              <a:rPr lang="en-US" altLang="zh-CN" sz="36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2.2017</a:t>
            </a:r>
            <a:r>
              <a:rPr lang="zh-CN" altLang="zh-CN" sz="36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年</a:t>
            </a:r>
            <a:r>
              <a:rPr lang="zh-CN" altLang="en-US" sz="36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天津 </a:t>
            </a:r>
            <a:r>
              <a:rPr lang="en-US" altLang="zh-CN" sz="36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35</a:t>
            </a:r>
            <a:r>
              <a:rPr lang="zh-CN" altLang="en-US" sz="36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题</a:t>
            </a:r>
            <a:endParaRPr lang="zh-CN" altLang="en-US" sz="360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--- The cheese doesn't              good.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Why don't we go to buy some fresh cheese?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--- Sounds great!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                                    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 A. see                   B. find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l"/>
            <a:r>
              <a:rPr lang="en-US" altLang="zh-CN" sz="36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 C. sounds             D. taste</a:t>
            </a:r>
            <a:endParaRPr lang="en-US" altLang="zh-CN" sz="36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  <a:sym typeface="+mn-ea"/>
            </a:endParaRPr>
          </a:p>
        </p:txBody>
      </p:sp>
      <p:pic>
        <p:nvPicPr>
          <p:cNvPr id="6" name="图片 5" descr="b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7245" y="76200"/>
            <a:ext cx="5479415" cy="65436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85900" y="16192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 01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761990" y="3422650"/>
            <a:ext cx="1316355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3" descr="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045" y="5601970"/>
            <a:ext cx="766445" cy="6216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8970" y="378460"/>
            <a:ext cx="3809365" cy="6241415"/>
          </a:xfrm>
          <a:prstGeom prst="rect">
            <a:avLst/>
          </a:prstGeom>
          <a:noFill/>
          <a:ln>
            <a:solidFill>
              <a:srgbClr val="749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DCEBC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55565" y="1331595"/>
            <a:ext cx="8432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9945" y="1009650"/>
            <a:ext cx="9494520" cy="5444490"/>
          </a:xfrm>
          <a:prstGeom prst="rect">
            <a:avLst/>
          </a:prstGeom>
          <a:solidFill>
            <a:srgbClr val="DCE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600" dirty="0">
                <a:solidFill>
                  <a:schemeClr val="tx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                       </a:t>
            </a:r>
            <a:r>
              <a:rPr lang="en-US" altLang="zh-CN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   </a:t>
            </a:r>
            <a:r>
              <a:rPr lang="zh-CN" altLang="en-US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中考链接</a:t>
            </a:r>
            <a:endParaRPr lang="zh-CN" altLang="zh-CN" sz="36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endParaRPr lang="en-US" altLang="zh-CN" sz="2000" dirty="0">
              <a:sym typeface="+mn-ea"/>
            </a:endParaRPr>
          </a:p>
          <a:p>
            <a:pPr algn="l"/>
            <a:r>
              <a:rPr lang="en-US" altLang="zh-CN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3.2016</a:t>
            </a:r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年天津书面表达（本大题共15分）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假如你所在中学的校刊近期开辟英文专栏，征集发生在大家身边的感人故事。请根据以下提示，为该专栏投稿。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（1）在一个寒冷的早晨，你买早餐时看到前面的女孩买了面包和牛奶。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（2）女孩要离开时，发现树下有一个老年乞丐，</a:t>
            </a:r>
            <a:r>
              <a:rPr lang="zh-CN" altLang="en-US" sz="2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sym typeface="+mn-ea"/>
              </a:rPr>
              <a:t>他看上去又冷又饿</a:t>
            </a:r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。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（3）女孩走到乞丐身旁，把食物递给了他。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（4）乞丐向女孩道谢，女孩微笑着离开。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（5）</a:t>
            </a:r>
            <a:r>
              <a:rPr lang="zh-CN" altLang="en-US" sz="2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sym typeface="+mn-ea"/>
              </a:rPr>
              <a:t>你很感动……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参考词汇：乞丐 begger		</a:t>
            </a:r>
            <a:r>
              <a:rPr lang="zh-CN" altLang="en-US" sz="2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sym typeface="+mn-ea"/>
              </a:rPr>
              <a:t>感动 be moved</a:t>
            </a:r>
            <a:endParaRPr lang="zh-CN" altLang="en-US" sz="20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l"/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要求：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（1）词数：80 ~ 100个。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（2）开头已给出，不计入总词数。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（3）要点齐全，行文连贯，可适当发挥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  <a:sym typeface="+mn-ea"/>
            </a:endParaRPr>
          </a:p>
        </p:txBody>
      </p:sp>
      <p:pic>
        <p:nvPicPr>
          <p:cNvPr id="6" name="图片 5" descr="b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8127" y="53794"/>
            <a:ext cx="5619750" cy="65436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85900" y="16192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 01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8970" y="378460"/>
            <a:ext cx="3809365" cy="6241415"/>
          </a:xfrm>
          <a:prstGeom prst="rect">
            <a:avLst/>
          </a:prstGeom>
          <a:noFill/>
          <a:ln>
            <a:solidFill>
              <a:srgbClr val="749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DCEBC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55565" y="1331595"/>
            <a:ext cx="8432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9945" y="1009650"/>
            <a:ext cx="9494520" cy="5444490"/>
          </a:xfrm>
          <a:prstGeom prst="rect">
            <a:avLst/>
          </a:prstGeom>
          <a:solidFill>
            <a:srgbClr val="DCE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600" dirty="0">
                <a:solidFill>
                  <a:schemeClr val="tx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                       </a:t>
            </a:r>
            <a:r>
              <a:rPr lang="en-US" altLang="zh-CN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   </a:t>
            </a:r>
            <a:r>
              <a:rPr lang="zh-CN" altLang="en-US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中考链接</a:t>
            </a:r>
            <a:endParaRPr lang="zh-CN" altLang="zh-CN" sz="36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endParaRPr lang="en-US" altLang="zh-CN" sz="36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 algn="l"/>
            <a:r>
              <a:rPr lang="en-US" altLang="zh-CN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3.2016</a:t>
            </a:r>
            <a:r>
              <a:rPr lang="zh-CN" altLang="en-US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年天津书面表达范文</a:t>
            </a:r>
            <a:endParaRPr lang="zh-CN" altLang="en-US" sz="4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zh-CN" altLang="en-US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</a:t>
            </a:r>
            <a:r>
              <a:rPr lang="en-US" altLang="zh-CN" sz="400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a.</a:t>
            </a:r>
            <a:r>
              <a:rPr lang="zh-CN" altLang="en-US" sz="400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He </a:t>
            </a:r>
            <a:r>
              <a:rPr lang="en-US" altLang="zh-CN" sz="4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looked</a:t>
            </a:r>
            <a:r>
              <a:rPr lang="en-US" altLang="zh-CN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so cold and hungry that the girl wanted to help him.</a:t>
            </a:r>
            <a:endParaRPr lang="en-US" altLang="zh-CN" sz="4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</a:t>
            </a:r>
            <a:r>
              <a:rPr lang="en-US" altLang="zh-CN" sz="400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b. </a:t>
            </a:r>
            <a:r>
              <a:rPr lang="en-US" altLang="zh-CN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At that moment, I </a:t>
            </a:r>
            <a:r>
              <a:rPr lang="en-US" altLang="zh-CN" sz="4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was moved</a:t>
            </a:r>
            <a:r>
              <a:rPr lang="en-US" altLang="zh-CN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. I </a:t>
            </a:r>
            <a:r>
              <a:rPr lang="en-US" altLang="zh-CN" sz="4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felt</a:t>
            </a:r>
            <a:r>
              <a:rPr lang="en-US" altLang="zh-CN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the touch of something bright and friendly. </a:t>
            </a:r>
            <a:endParaRPr lang="zh-CN" altLang="en-US" sz="4000" dirty="0"/>
          </a:p>
          <a:p>
            <a:pPr algn="l"/>
            <a:endParaRPr lang="en-US" altLang="zh-CN" sz="4000" dirty="0">
              <a:solidFill>
                <a:schemeClr val="tx1"/>
              </a:solidFill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/>
            <a:endParaRPr lang="en-US" altLang="zh-CN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  <a:sym typeface="+mn-ea"/>
            </a:endParaRPr>
          </a:p>
        </p:txBody>
      </p:sp>
      <p:pic>
        <p:nvPicPr>
          <p:cNvPr id="6" name="图片 5" descr="b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81925" y="227330"/>
            <a:ext cx="5619750" cy="65436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85900" y="16192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 01</a:t>
            </a:r>
            <a:endParaRPr lang="zh-CN" alt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bf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880" y="1156335"/>
            <a:ext cx="5619750" cy="654367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202996" y="1880552"/>
            <a:ext cx="6644005" cy="1915795"/>
            <a:chOff x="5615" y="2267"/>
            <a:chExt cx="10463" cy="3017"/>
          </a:xfrm>
        </p:grpSpPr>
        <p:sp>
          <p:nvSpPr>
            <p:cNvPr id="4" name="文本框 3"/>
            <p:cNvSpPr txBox="1"/>
            <p:nvPr/>
          </p:nvSpPr>
          <p:spPr>
            <a:xfrm>
              <a:off x="5615" y="2267"/>
              <a:ext cx="4827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i="1">
                  <a:solidFill>
                    <a:srgbClr val="749060"/>
                  </a:solidFill>
                  <a:latin typeface="方正舒体" panose="02010601030101010101" charset="-122"/>
                  <a:ea typeface="方正舒体" panose="02010601030101010101" charset="-122"/>
                </a:rPr>
                <a:t>part  02</a:t>
              </a:r>
              <a:endParaRPr lang="zh-CN" altLang="en-US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6803" y="4190"/>
              <a:ext cx="9275" cy="1094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763" y="3947"/>
              <a:ext cx="9275" cy="1094"/>
            </a:xfrm>
            <a:prstGeom prst="rect">
              <a:avLst/>
            </a:prstGeom>
            <a:noFill/>
            <a:ln>
              <a:solidFill>
                <a:srgbClr val="FCE4E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CEBC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600" b="1" dirty="0">
                  <a:solidFill>
                    <a:srgbClr val="749060"/>
                  </a:solidFill>
                  <a:latin typeface="方正舒体" panose="02010601030101010101" charset="-122"/>
                  <a:ea typeface="方正舒体" panose="02010601030101010101" charset="-122"/>
                </a:rPr>
                <a:t>数词</a:t>
              </a:r>
              <a:endParaRPr lang="zh-CN" altLang="en-US" sz="6600" b="1" dirty="0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endParaRPr>
            </a:p>
          </p:txBody>
        </p:sp>
      </p:grpSp>
      <p:pic>
        <p:nvPicPr>
          <p:cNvPr id="2" name="图片 1" descr="bf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805" y="3146425"/>
            <a:ext cx="3645535" cy="42456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369649" y="2236470"/>
            <a:ext cx="920115" cy="239966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Tx/>
              <a:buSzTx/>
              <a:buFontTx/>
            </a:pPr>
            <a:r>
              <a:rPr kumimoji="0" lang="zh-CN" altLang="en-US" sz="6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方正舒体" panose="02010601030101010101" charset="-122"/>
                <a:ea typeface="方正舒体" panose="02010601030101010101" charset="-122"/>
              </a:rPr>
              <a:t>数</a:t>
            </a:r>
            <a:endParaRPr kumimoji="0" lang="zh-CN" altLang="en-US" sz="6600" b="1" dirty="0">
              <a:solidFill>
                <a:schemeClr val="accent6">
                  <a:lumMod val="60000"/>
                  <a:lumOff val="40000"/>
                </a:schemeClr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pPr algn="ctr">
              <a:spcBef>
                <a:spcPct val="50000"/>
              </a:spcBef>
              <a:buClrTx/>
              <a:buSzTx/>
              <a:buFontTx/>
            </a:pPr>
            <a:r>
              <a:rPr kumimoji="0" lang="zh-CN" altLang="en-US" sz="6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方正舒体" panose="02010601030101010101" charset="-122"/>
                <a:ea typeface="方正舒体" panose="02010601030101010101" charset="-122"/>
              </a:rPr>
              <a:t>词</a:t>
            </a:r>
            <a:endParaRPr kumimoji="0" lang="zh-CN" altLang="en-US" sz="6600" b="1" dirty="0">
              <a:solidFill>
                <a:schemeClr val="accent6">
                  <a:lumMod val="60000"/>
                  <a:lumOff val="40000"/>
                </a:schemeClr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15" name="右箭头 14"/>
          <p:cNvSpPr/>
          <p:nvPr/>
        </p:nvSpPr>
        <p:spPr>
          <a:xfrm>
            <a:off x="2739027" y="2780879"/>
            <a:ext cx="502920" cy="1109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右箭头 6"/>
          <p:cNvSpPr/>
          <p:nvPr/>
        </p:nvSpPr>
        <p:spPr>
          <a:xfrm>
            <a:off x="2739027" y="3866094"/>
            <a:ext cx="502920" cy="1109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726815" y="2404745"/>
            <a:ext cx="1762760" cy="645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基数词</a:t>
            </a:r>
            <a:r>
              <a:rPr kumimoji="0" lang="zh-CN" altLang="en-US" sz="3600" b="1" dirty="0">
                <a:latin typeface="华文楷体" panose="02010600040101010101" charset="-122"/>
                <a:ea typeface="华文楷体" panose="02010600040101010101" charset="-122"/>
              </a:rPr>
              <a:t>          </a:t>
            </a:r>
            <a:endParaRPr kumimoji="0" lang="zh-CN" altLang="en-US" sz="3600" b="1" dirty="0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726815" y="3717925"/>
            <a:ext cx="1762125" cy="645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序数词</a:t>
            </a:r>
            <a:endParaRPr kumimoji="0" lang="zh-CN" alt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5844268" y="2748585"/>
            <a:ext cx="502920" cy="1109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5844268" y="3952545"/>
            <a:ext cx="502920" cy="1109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Oval 6"/>
          <p:cNvSpPr>
            <a:spLocks noChangeArrowheads="1"/>
          </p:cNvSpPr>
          <p:nvPr/>
        </p:nvSpPr>
        <p:spPr bwMode="auto">
          <a:xfrm>
            <a:off x="7009084" y="2574616"/>
            <a:ext cx="1322388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CN" alt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华文楷体" panose="02010600040101010101" charset="-122"/>
                <a:ea typeface="华文楷体" panose="02010600040101010101" charset="-122"/>
              </a:rPr>
              <a:t>数量</a:t>
            </a:r>
            <a:endParaRPr kumimoji="0" lang="zh-CN" altLang="en-US" sz="2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7" name="Oval 6"/>
          <p:cNvSpPr>
            <a:spLocks noChangeArrowheads="1"/>
          </p:cNvSpPr>
          <p:nvPr/>
        </p:nvSpPr>
        <p:spPr bwMode="auto">
          <a:xfrm>
            <a:off x="7009084" y="3769063"/>
            <a:ext cx="1322388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CN" altLang="en-US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华文楷体" panose="02010600040101010101" charset="-122"/>
                <a:ea typeface="华文楷体" panose="02010600040101010101" charset="-122"/>
              </a:rPr>
              <a:t>顺序</a:t>
            </a:r>
            <a:endParaRPr kumimoji="0" lang="zh-CN" altLang="en-US" sz="24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3249295" y="5044440"/>
            <a:ext cx="3098165" cy="7067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楷体" panose="02010600040101010101" charset="-122"/>
                <a:ea typeface="华文楷体" panose="02010600040101010101" charset="-122"/>
              </a:rPr>
              <a:t>数词的用法</a:t>
            </a:r>
            <a:endParaRPr kumimoji="0" lang="zh-CN" altLang="en-US" sz="4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 autoUpdateAnimBg="0"/>
      <p:bldP spid="12" grpId="0" bldLvl="0" animBg="1" autoUpdateAnimBg="0"/>
      <p:bldP spid="16" grpId="0" bldLvl="0" animBg="1" autoUpdateAnimBg="0"/>
      <p:bldP spid="17" grpId="0" bldLvl="0" animBg="1" autoUpdateAnimBg="0"/>
      <p:bldP spid="18" grpId="0" bldLvl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8245" name="文本框 156742"/>
          <p:cNvSpPr txBox="1">
            <a:spLocks noChangeArrowheads="1"/>
          </p:cNvSpPr>
          <p:nvPr/>
        </p:nvSpPr>
        <p:spPr bwMode="auto">
          <a:xfrm>
            <a:off x="184785" y="141605"/>
            <a:ext cx="5375910" cy="521970"/>
          </a:xfrm>
          <a:prstGeom prst="rect">
            <a:avLst/>
          </a:prstGeom>
          <a:solidFill>
            <a:srgbClr val="3399FF">
              <a:alpha val="36078"/>
            </a:srgbClr>
          </a:solidFill>
          <a:ln>
            <a:noFill/>
          </a:ln>
          <a:effectLst>
            <a:prstShdw prst="shdw17" dist="17961" dir="2700000">
              <a:srgbClr val="1F5C99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方正舒体" panose="02010601030101010101" charset="-122"/>
                <a:ea typeface="方正舒体" panose="02010601030101010101" charset="-122"/>
              </a:rPr>
              <a:t>一.基数词、序数词的构成</a:t>
            </a:r>
            <a:endParaRPr lang="zh-CN" altLang="en-US" sz="28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方正舒体" panose="02010601030101010101" charset="-122"/>
              <a:ea typeface="方正舒体" panose="02010601030101010101" charset="-122"/>
            </a:endParaRPr>
          </a:p>
        </p:txBody>
      </p:sp>
      <p:graphicFrame>
        <p:nvGraphicFramePr>
          <p:cNvPr id="157483" name="表格 157482"/>
          <p:cNvGraphicFramePr/>
          <p:nvPr>
            <p:custDataLst>
              <p:tags r:id="rId2"/>
            </p:custDataLst>
          </p:nvPr>
        </p:nvGraphicFramePr>
        <p:xfrm>
          <a:off x="0" y="1219835"/>
          <a:ext cx="8916035" cy="5180965"/>
        </p:xfrm>
        <a:graphic>
          <a:graphicData uri="http://schemas.openxmlformats.org/drawingml/2006/table">
            <a:tbl>
              <a:tblPr/>
              <a:tblGrid>
                <a:gridCol w="1318260"/>
                <a:gridCol w="1471930"/>
                <a:gridCol w="2600325"/>
                <a:gridCol w="3525520"/>
              </a:tblGrid>
              <a:tr h="46291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400" b="1" dirty="0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基数词</a:t>
                      </a: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400" b="1" dirty="0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序数词</a:t>
                      </a:r>
                      <a:endParaRPr lang="zh-CN" alt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400" b="1" dirty="0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基数词</a:t>
                      </a:r>
                      <a:endParaRPr lang="zh-CN" altLang="en-US" sz="2400" b="1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400" b="1" dirty="0">
                          <a:solidFill>
                            <a:srgbClr val="0000FF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序数词</a:t>
                      </a: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228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one</a:t>
                      </a:r>
                      <a:endParaRPr lang="en-US" altLang="zh-CN" sz="2400" b="1" dirty="0">
                        <a:solidFill>
                          <a:srgbClr val="00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FF0000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twel</a:t>
                      </a: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ve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418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two</a:t>
                      </a:r>
                      <a:endParaRPr lang="en-US" altLang="zh-CN" sz="2400" b="1" dirty="0">
                        <a:solidFill>
                          <a:srgbClr val="00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FF0000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twent</a:t>
                      </a: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y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228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three</a:t>
                      </a:r>
                      <a:endParaRPr lang="en-US" altLang="zh-CN" sz="2400" b="1" dirty="0">
                        <a:solidFill>
                          <a:srgbClr val="00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FF0000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twenty</a:t>
                      </a: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-one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228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fo</a:t>
                      </a:r>
                      <a:r>
                        <a:rPr lang="en-US" altLang="zh-CN" sz="2400" b="1" dirty="0">
                          <a:solidFill>
                            <a:srgbClr val="0000FF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u</a:t>
                      </a: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r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fort</a:t>
                      </a: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y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291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fi</a:t>
                      </a: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ve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one hundred</a:t>
                      </a:r>
                      <a:endParaRPr lang="en-US" altLang="zh-CN" sz="2400" b="1" dirty="0">
                        <a:solidFill>
                          <a:srgbClr val="00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2740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six</a:t>
                      </a:r>
                      <a:endParaRPr lang="en-US" altLang="zh-CN" sz="2400" b="1" dirty="0">
                        <a:solidFill>
                          <a:srgbClr val="00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one hundred </a:t>
                      </a: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and</a:t>
                      </a: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five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2400" b="1" dirty="0">
                        <a:solidFill>
                          <a:srgbClr val="FF0000"/>
                        </a:solidFill>
                        <a:latin typeface="Comic Sans MS" panose="030F0702030302020204" charset="0"/>
                        <a:ea typeface="华文楷体" panose="02010600040101010101" charset="-122"/>
                        <a:sym typeface="+mn-ea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11379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eigh</a:t>
                      </a: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one hundred and twenty-nine</a:t>
                      </a:r>
                      <a:endParaRPr lang="en-US" altLang="zh-CN" sz="2400" b="1" dirty="0">
                        <a:solidFill>
                          <a:srgbClr val="00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291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nin</a:t>
                      </a: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e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nin</a:t>
                      </a: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e</a:t>
                      </a: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teen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90000"/>
                        <a:buBlip>
                          <a:blip r:embed="rId3"/>
                        </a:buBlip>
                        <a:defRPr sz="2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Blip>
                          <a:blip r:embed="rId4"/>
                        </a:buBlip>
                        <a:defRPr sz="2400" kern="1200"/>
                      </a:lvl2pPr>
                      <a:lvl3pPr marL="1143000" lvl="2" indent="-228600">
                        <a:buBlip>
                          <a:blip r:embed="rId5"/>
                        </a:buBlip>
                        <a:defRPr sz="2000" kern="1200"/>
                      </a:lvl3pPr>
                      <a:lvl4pPr marL="1600200" lvl="3" indent="-228600">
                        <a:buBlip>
                          <a:blip r:embed="rId6"/>
                        </a:buBlip>
                        <a:defRPr sz="1800" kern="1200"/>
                      </a:lvl4pPr>
                      <a:lvl5pPr marL="2057400" lvl="4" indent="-228600">
                        <a:buBlip>
                          <a:blip r:embed="rId7"/>
                        </a:buBlip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solidFill>
                          <a:srgbClr val="0000FF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T="45723" marB="4572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7484" name="矩形 157483"/>
          <p:cNvSpPr>
            <a:spLocks noChangeArrowheads="1"/>
          </p:cNvSpPr>
          <p:nvPr/>
        </p:nvSpPr>
        <p:spPr bwMode="auto">
          <a:xfrm>
            <a:off x="1587818" y="1657668"/>
            <a:ext cx="9779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Comic Sans MS" panose="030F0702030302020204" charset="0"/>
              </a:rPr>
              <a:t>first</a:t>
            </a:r>
            <a:endParaRPr lang="en-US" altLang="zh-CN" sz="2800" b="1">
              <a:solidFill>
                <a:srgbClr val="FF0000"/>
              </a:solidFill>
              <a:latin typeface="Comic Sans MS" panose="030F0702030302020204" charset="0"/>
            </a:endParaRPr>
          </a:p>
        </p:txBody>
      </p:sp>
      <p:sp>
        <p:nvSpPr>
          <p:cNvPr id="157485" name="矩形 157484"/>
          <p:cNvSpPr>
            <a:spLocks noChangeArrowheads="1"/>
          </p:cNvSpPr>
          <p:nvPr/>
        </p:nvSpPr>
        <p:spPr bwMode="auto">
          <a:xfrm>
            <a:off x="1446848" y="2061846"/>
            <a:ext cx="1320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Comic Sans MS" panose="030F0702030302020204" charset="0"/>
              </a:rPr>
              <a:t>second</a:t>
            </a:r>
            <a:endParaRPr lang="en-US" altLang="zh-CN" sz="2800" b="1">
              <a:solidFill>
                <a:srgbClr val="FF0000"/>
              </a:solidFill>
              <a:latin typeface="Comic Sans MS" panose="030F0702030302020204" charset="0"/>
            </a:endParaRPr>
          </a:p>
        </p:txBody>
      </p:sp>
      <p:sp>
        <p:nvSpPr>
          <p:cNvPr id="157486" name="矩形 157485"/>
          <p:cNvSpPr>
            <a:spLocks noChangeArrowheads="1"/>
          </p:cNvSpPr>
          <p:nvPr/>
        </p:nvSpPr>
        <p:spPr bwMode="auto">
          <a:xfrm>
            <a:off x="1587819" y="2504758"/>
            <a:ext cx="10382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SzPct val="90000"/>
            </a:pPr>
            <a:r>
              <a:rPr lang="en-US" altLang="zh-CN" sz="2800" b="1">
                <a:solidFill>
                  <a:srgbClr val="FF0000"/>
                </a:solidFill>
                <a:latin typeface="Comic Sans MS" panose="030F0702030302020204" charset="0"/>
              </a:rPr>
              <a:t>third</a:t>
            </a:r>
            <a:endParaRPr lang="en-US" altLang="zh-CN" sz="2800" b="1">
              <a:solidFill>
                <a:srgbClr val="FF0000"/>
              </a:solidFill>
              <a:latin typeface="Comic Sans MS" panose="030F0702030302020204" charset="0"/>
            </a:endParaRPr>
          </a:p>
        </p:txBody>
      </p:sp>
      <p:sp>
        <p:nvSpPr>
          <p:cNvPr id="157487" name="矩形 157486"/>
          <p:cNvSpPr>
            <a:spLocks noChangeArrowheads="1"/>
          </p:cNvSpPr>
          <p:nvPr/>
        </p:nvSpPr>
        <p:spPr bwMode="auto">
          <a:xfrm>
            <a:off x="1486853" y="3023871"/>
            <a:ext cx="12811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fourth</a:t>
            </a:r>
            <a:endParaRPr lang="en-US" altLang="zh-CN" sz="2800" b="1">
              <a:solidFill>
                <a:srgbClr val="0000FF"/>
              </a:solidFill>
              <a:latin typeface="Comic Sans MS" panose="030F0702030302020204" charset="0"/>
            </a:endParaRPr>
          </a:p>
        </p:txBody>
      </p:sp>
      <p:sp>
        <p:nvSpPr>
          <p:cNvPr id="157488" name="矩形 157487"/>
          <p:cNvSpPr>
            <a:spLocks noChangeArrowheads="1"/>
          </p:cNvSpPr>
          <p:nvPr/>
        </p:nvSpPr>
        <p:spPr bwMode="auto">
          <a:xfrm>
            <a:off x="1607186" y="3442018"/>
            <a:ext cx="10191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SzPct val="90000"/>
            </a:pPr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fi</a:t>
            </a:r>
            <a:r>
              <a:rPr lang="en-US" altLang="zh-CN" sz="2800" b="1">
                <a:solidFill>
                  <a:srgbClr val="FF0000"/>
                </a:solidFill>
                <a:latin typeface="Comic Sans MS" panose="030F0702030302020204" charset="0"/>
              </a:rPr>
              <a:t>f</a:t>
            </a:r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th</a:t>
            </a:r>
            <a:endParaRPr lang="en-US" altLang="zh-CN" sz="2800" b="1">
              <a:solidFill>
                <a:srgbClr val="0000FF"/>
              </a:solidFill>
              <a:latin typeface="Comic Sans MS" panose="030F0702030302020204" charset="0"/>
            </a:endParaRPr>
          </a:p>
        </p:txBody>
      </p:sp>
      <p:sp>
        <p:nvSpPr>
          <p:cNvPr id="157489" name="矩形 157488"/>
          <p:cNvSpPr>
            <a:spLocks noChangeArrowheads="1"/>
          </p:cNvSpPr>
          <p:nvPr/>
        </p:nvSpPr>
        <p:spPr bwMode="auto">
          <a:xfrm>
            <a:off x="1607821" y="4039871"/>
            <a:ext cx="1039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SzPct val="90000"/>
            </a:pPr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sixth</a:t>
            </a:r>
            <a:endParaRPr lang="en-US" altLang="zh-CN" sz="2800" b="1">
              <a:solidFill>
                <a:srgbClr val="0000FF"/>
              </a:solidFill>
              <a:latin typeface="Comic Sans MS" panose="030F0702030302020204" charset="0"/>
            </a:endParaRPr>
          </a:p>
        </p:txBody>
      </p:sp>
      <p:sp>
        <p:nvSpPr>
          <p:cNvPr id="157490" name="矩形 157489"/>
          <p:cNvSpPr>
            <a:spLocks noChangeArrowheads="1"/>
          </p:cNvSpPr>
          <p:nvPr/>
        </p:nvSpPr>
        <p:spPr bwMode="auto">
          <a:xfrm>
            <a:off x="1447166" y="4997133"/>
            <a:ext cx="12493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eighth</a:t>
            </a:r>
            <a:endParaRPr lang="en-US" altLang="zh-CN" sz="2800" b="1">
              <a:solidFill>
                <a:srgbClr val="0000FF"/>
              </a:solidFill>
              <a:latin typeface="Comic Sans MS" panose="030F0702030302020204" charset="0"/>
            </a:endParaRPr>
          </a:p>
        </p:txBody>
      </p:sp>
      <p:sp>
        <p:nvSpPr>
          <p:cNvPr id="157491" name="矩形 157490"/>
          <p:cNvSpPr>
            <a:spLocks noChangeArrowheads="1"/>
          </p:cNvSpPr>
          <p:nvPr/>
        </p:nvSpPr>
        <p:spPr bwMode="auto">
          <a:xfrm>
            <a:off x="1592263" y="5881688"/>
            <a:ext cx="1028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SzPct val="90000"/>
            </a:pPr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ni</a:t>
            </a:r>
            <a:r>
              <a:rPr lang="en-US" altLang="zh-CN" sz="2800" b="1">
                <a:solidFill>
                  <a:srgbClr val="FF0000"/>
                </a:solidFill>
                <a:latin typeface="Comic Sans MS" panose="030F0702030302020204" charset="0"/>
              </a:rPr>
              <a:t>n</a:t>
            </a:r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th</a:t>
            </a:r>
            <a:endParaRPr lang="en-US" altLang="zh-CN" sz="2800" b="1">
              <a:solidFill>
                <a:srgbClr val="0000FF"/>
              </a:solidFill>
              <a:latin typeface="Comic Sans MS" panose="030F0702030302020204" charset="0"/>
            </a:endParaRPr>
          </a:p>
        </p:txBody>
      </p:sp>
      <p:sp>
        <p:nvSpPr>
          <p:cNvPr id="157492" name="矩形 157491"/>
          <p:cNvSpPr>
            <a:spLocks noChangeArrowheads="1"/>
          </p:cNvSpPr>
          <p:nvPr/>
        </p:nvSpPr>
        <p:spPr bwMode="auto">
          <a:xfrm>
            <a:off x="6369369" y="1657668"/>
            <a:ext cx="1444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0000FF"/>
                </a:solidFill>
                <a:latin typeface="Comic Sans MS" panose="030F0702030302020204" charset="0"/>
              </a:rPr>
              <a:t>twel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charset="0"/>
              </a:rPr>
              <a:t>f</a:t>
            </a:r>
            <a:r>
              <a:rPr lang="en-US" altLang="zh-CN" sz="2800" b="1" dirty="0">
                <a:solidFill>
                  <a:srgbClr val="0000FF"/>
                </a:solidFill>
                <a:latin typeface="Comic Sans MS" panose="030F0702030302020204" charset="0"/>
              </a:rPr>
              <a:t>th</a:t>
            </a:r>
            <a:endParaRPr lang="en-US" altLang="zh-CN" sz="2800" b="1" dirty="0">
              <a:solidFill>
                <a:srgbClr val="0000FF"/>
              </a:solidFill>
              <a:latin typeface="Comic Sans MS" panose="030F0702030302020204" charset="0"/>
            </a:endParaRPr>
          </a:p>
        </p:txBody>
      </p:sp>
      <p:sp>
        <p:nvSpPr>
          <p:cNvPr id="157493" name="矩形 157492"/>
          <p:cNvSpPr>
            <a:spLocks noChangeArrowheads="1"/>
          </p:cNvSpPr>
          <p:nvPr/>
        </p:nvSpPr>
        <p:spPr bwMode="auto">
          <a:xfrm>
            <a:off x="6165534" y="2061846"/>
            <a:ext cx="18192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SzPct val="90000"/>
            </a:pPr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twent</a:t>
            </a:r>
            <a:r>
              <a:rPr lang="en-US" altLang="zh-CN" sz="2800" b="1">
                <a:solidFill>
                  <a:srgbClr val="FF0000"/>
                </a:solidFill>
                <a:latin typeface="Comic Sans MS" panose="030F0702030302020204" charset="0"/>
              </a:rPr>
              <a:t>ie</a:t>
            </a:r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th</a:t>
            </a:r>
            <a:endParaRPr lang="en-US" altLang="zh-CN" sz="2800" b="1">
              <a:solidFill>
                <a:srgbClr val="0000FF"/>
              </a:solidFill>
              <a:latin typeface="Comic Sans MS" panose="030F0702030302020204" charset="0"/>
            </a:endParaRPr>
          </a:p>
        </p:txBody>
      </p:sp>
      <p:sp>
        <p:nvSpPr>
          <p:cNvPr id="157494" name="矩形 157493"/>
          <p:cNvSpPr>
            <a:spLocks noChangeArrowheads="1"/>
          </p:cNvSpPr>
          <p:nvPr/>
        </p:nvSpPr>
        <p:spPr bwMode="auto">
          <a:xfrm>
            <a:off x="5914073" y="2581276"/>
            <a:ext cx="23558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SzPct val="90000"/>
            </a:pPr>
            <a:r>
              <a:rPr lang="en-US" altLang="zh-CN" sz="2800" b="1" dirty="0">
                <a:solidFill>
                  <a:srgbClr val="0000FF"/>
                </a:solidFill>
                <a:latin typeface="Comic Sans MS" panose="030F0702030302020204" charset="0"/>
              </a:rPr>
              <a:t>twenty-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charset="0"/>
              </a:rPr>
              <a:t>first</a:t>
            </a:r>
            <a:endParaRPr lang="en-US" altLang="zh-CN" sz="2800" b="1" dirty="0">
              <a:solidFill>
                <a:srgbClr val="FF0000"/>
              </a:solidFill>
              <a:latin typeface="Comic Sans MS" panose="030F0702030302020204" charset="0"/>
            </a:endParaRPr>
          </a:p>
        </p:txBody>
      </p:sp>
      <p:sp>
        <p:nvSpPr>
          <p:cNvPr id="157495" name="矩形 157494"/>
          <p:cNvSpPr>
            <a:spLocks noChangeArrowheads="1"/>
          </p:cNvSpPr>
          <p:nvPr/>
        </p:nvSpPr>
        <p:spPr bwMode="auto">
          <a:xfrm>
            <a:off x="6309679" y="3023871"/>
            <a:ext cx="15636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fort</a:t>
            </a:r>
            <a:r>
              <a:rPr lang="en-US" altLang="zh-CN" sz="2800" b="1">
                <a:solidFill>
                  <a:srgbClr val="FF0000"/>
                </a:solidFill>
                <a:latin typeface="Comic Sans MS" panose="030F0702030302020204" charset="0"/>
              </a:rPr>
              <a:t>ie</a:t>
            </a:r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th</a:t>
            </a:r>
            <a:endParaRPr lang="en-US" altLang="zh-CN" sz="2800" b="1">
              <a:solidFill>
                <a:srgbClr val="0000FF"/>
              </a:solidFill>
              <a:latin typeface="Comic Sans MS" panose="030F0702030302020204" charset="0"/>
            </a:endParaRPr>
          </a:p>
        </p:txBody>
      </p:sp>
      <p:sp>
        <p:nvSpPr>
          <p:cNvPr id="157496" name="矩形 157495"/>
          <p:cNvSpPr>
            <a:spLocks noChangeArrowheads="1"/>
          </p:cNvSpPr>
          <p:nvPr/>
        </p:nvSpPr>
        <p:spPr bwMode="auto">
          <a:xfrm>
            <a:off x="5874068" y="3466466"/>
            <a:ext cx="26463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SzPct val="90000"/>
            </a:pPr>
            <a:r>
              <a:rPr lang="en-US" altLang="zh-CN" sz="2800" b="1" dirty="0">
                <a:solidFill>
                  <a:srgbClr val="0000FF"/>
                </a:solidFill>
                <a:latin typeface="Comic Sans MS" panose="030F0702030302020204" charset="0"/>
              </a:rPr>
              <a:t>one hundred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charset="0"/>
              </a:rPr>
              <a:t>th</a:t>
            </a:r>
            <a:endParaRPr lang="en-US" altLang="zh-CN" sz="2800" b="1" dirty="0">
              <a:solidFill>
                <a:srgbClr val="FF0000"/>
              </a:solidFill>
              <a:latin typeface="Comic Sans MS" panose="030F0702030302020204" charset="0"/>
            </a:endParaRPr>
          </a:p>
        </p:txBody>
      </p:sp>
      <p:sp>
        <p:nvSpPr>
          <p:cNvPr id="157497" name="矩形 157496"/>
          <p:cNvSpPr>
            <a:spLocks noChangeArrowheads="1"/>
          </p:cNvSpPr>
          <p:nvPr/>
        </p:nvSpPr>
        <p:spPr bwMode="auto">
          <a:xfrm>
            <a:off x="5795964" y="3961130"/>
            <a:ext cx="30257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SzPct val="90000"/>
            </a:pPr>
            <a:r>
              <a:rPr lang="en-US" altLang="zh-CN" sz="2800" b="1" dirty="0">
                <a:solidFill>
                  <a:srgbClr val="0000FF"/>
                </a:solidFill>
                <a:latin typeface="Comic Sans MS" panose="030F0702030302020204" charset="0"/>
              </a:rPr>
              <a:t>one hundred and fif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charset="0"/>
              </a:rPr>
              <a:t>th</a:t>
            </a:r>
            <a:endParaRPr lang="en-US" altLang="zh-CN" sz="2800" b="1" dirty="0">
              <a:solidFill>
                <a:srgbClr val="FF0000"/>
              </a:solidFill>
              <a:latin typeface="Comic Sans MS" panose="030F0702030302020204" charset="0"/>
            </a:endParaRPr>
          </a:p>
        </p:txBody>
      </p:sp>
      <p:sp>
        <p:nvSpPr>
          <p:cNvPr id="157498" name="矩形 157497"/>
          <p:cNvSpPr>
            <a:spLocks noChangeArrowheads="1"/>
          </p:cNvSpPr>
          <p:nvPr/>
        </p:nvSpPr>
        <p:spPr bwMode="auto">
          <a:xfrm>
            <a:off x="5796280" y="4783773"/>
            <a:ext cx="3276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one hundred and twenty-nin</a:t>
            </a:r>
            <a:r>
              <a:rPr lang="en-US" altLang="zh-CN" sz="2800" b="1">
                <a:solidFill>
                  <a:srgbClr val="FF0000"/>
                </a:solidFill>
                <a:latin typeface="Comic Sans MS" panose="030F0702030302020204" charset="0"/>
              </a:rPr>
              <a:t>th</a:t>
            </a:r>
            <a:endParaRPr lang="en-US" altLang="zh-CN" sz="2800" b="1">
              <a:solidFill>
                <a:srgbClr val="FF0000"/>
              </a:solidFill>
              <a:latin typeface="Comic Sans MS" panose="030F0702030302020204" charset="0"/>
            </a:endParaRPr>
          </a:p>
        </p:txBody>
      </p:sp>
      <p:sp>
        <p:nvSpPr>
          <p:cNvPr id="157590" name="矩形 157589"/>
          <p:cNvSpPr>
            <a:spLocks noChangeArrowheads="1"/>
          </p:cNvSpPr>
          <p:nvPr/>
        </p:nvSpPr>
        <p:spPr bwMode="auto">
          <a:xfrm>
            <a:off x="6081395" y="5878830"/>
            <a:ext cx="243903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nin</a:t>
            </a:r>
            <a:r>
              <a:rPr lang="en-US" altLang="zh-CN" sz="2800" b="1">
                <a:solidFill>
                  <a:srgbClr val="FF0000"/>
                </a:solidFill>
                <a:latin typeface="Comic Sans MS" panose="030F0702030302020204" charset="0"/>
              </a:rPr>
              <a:t>e</a:t>
            </a:r>
            <a:r>
              <a:rPr lang="en-US" altLang="zh-CN" sz="2800" b="1">
                <a:solidFill>
                  <a:srgbClr val="0000FF"/>
                </a:solidFill>
                <a:latin typeface="Comic Sans MS" panose="030F0702030302020204" charset="0"/>
              </a:rPr>
              <a:t>teenth</a:t>
            </a:r>
            <a:endParaRPr lang="en-US" altLang="zh-CN" sz="2800" b="1">
              <a:solidFill>
                <a:srgbClr val="0000FF"/>
              </a:solidFill>
              <a:latin typeface="Comic Sans MS" panose="030F0702030302020204" charset="0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7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57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57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57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157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157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157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15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157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157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157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157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7" dur="500"/>
                                        <p:tgtEl>
                                          <p:spTgt spid="157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157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7" dur="500"/>
                                        <p:tgtEl>
                                          <p:spTgt spid="157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2" dur="500"/>
                                        <p:tgtEl>
                                          <p:spTgt spid="157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5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484" grpId="0"/>
      <p:bldP spid="157485" grpId="0"/>
      <p:bldP spid="157486" grpId="0"/>
      <p:bldP spid="157487" grpId="0"/>
      <p:bldP spid="157488" grpId="0"/>
      <p:bldP spid="157489" grpId="0"/>
      <p:bldP spid="157490" grpId="0"/>
      <p:bldP spid="157491" grpId="0"/>
      <p:bldP spid="157492" grpId="0"/>
      <p:bldP spid="157493" grpId="0"/>
      <p:bldP spid="157494" grpId="0"/>
      <p:bldP spid="157495" grpId="0"/>
      <p:bldP spid="157496" grpId="0"/>
      <p:bldP spid="157497" grpId="0"/>
      <p:bldP spid="157498" grpId="0"/>
      <p:bldP spid="1575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11286" name="Text Box 27"/>
          <p:cNvSpPr/>
          <p:nvPr/>
        </p:nvSpPr>
        <p:spPr>
          <a:xfrm>
            <a:off x="1889761" y="1339215"/>
            <a:ext cx="6145529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zh-CN" altLang="en-US" sz="4000" b="1" noProof="1">
                <a:solidFill>
                  <a:srgbClr val="660066"/>
                </a:solidFill>
                <a:cs typeface="+mn-ea"/>
                <a:sym typeface="黑体" panose="02010609060101010101" pitchFamily="49" charset="-122"/>
              </a:rPr>
              <a:t>基数词</a:t>
            </a:r>
            <a:r>
              <a:rPr lang="zh-CN" altLang="en-US" sz="4000" b="1" i="1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+mn-ea"/>
                <a:sym typeface="黑体" panose="02010609060101010101" pitchFamily="49" charset="-122"/>
              </a:rPr>
              <a:t>三位数 </a:t>
            </a:r>
            <a:r>
              <a:rPr lang="zh-CN" altLang="en-US" sz="4000" b="1" noProof="1">
                <a:solidFill>
                  <a:srgbClr val="660066"/>
                </a:solidFill>
                <a:cs typeface="+mn-ea"/>
                <a:sym typeface="黑体" panose="02010609060101010101" pitchFamily="49" charset="-122"/>
              </a:rPr>
              <a:t>的构成</a:t>
            </a:r>
            <a:endParaRPr lang="zh-CN" altLang="en-US" noProof="1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057911" y="2383473"/>
            <a:ext cx="25876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/>
              <a:t>729</a:t>
            </a:r>
            <a:endParaRPr lang="en-US" altLang="zh-CN" sz="9600"/>
          </a:p>
        </p:txBody>
      </p:sp>
      <p:cxnSp>
        <p:nvCxnSpPr>
          <p:cNvPr id="19" name="直接箭头连接符 18"/>
          <p:cNvCxnSpPr/>
          <p:nvPr/>
        </p:nvCxnSpPr>
        <p:spPr>
          <a:xfrm>
            <a:off x="3228658" y="3163571"/>
            <a:ext cx="1695450" cy="9525"/>
          </a:xfrm>
          <a:prstGeom prst="straightConnector1">
            <a:avLst/>
          </a:prstGeom>
          <a:ln w="76200">
            <a:solidFill>
              <a:srgbClr val="00B050"/>
            </a:solidFill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248" name="Rectangle 9"/>
          <p:cNvSpPr>
            <a:spLocks noRot="1" noChangeArrowheads="1"/>
          </p:cNvSpPr>
          <p:nvPr/>
        </p:nvSpPr>
        <p:spPr bwMode="auto">
          <a:xfrm>
            <a:off x="5231448" y="2807971"/>
            <a:ext cx="6477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sz="6000" b="1" u="sng">
                <a:solidFill>
                  <a:srgbClr val="000000"/>
                </a:solidFill>
                <a:sym typeface="Lucida Sans Unicode" panose="020B0602030504020204" pitchFamily="34" charset="0"/>
              </a:rPr>
              <a:t>7</a:t>
            </a:r>
            <a:endParaRPr lang="zh-CN" altLang="en-US"/>
          </a:p>
        </p:txBody>
      </p:sp>
      <p:sp>
        <p:nvSpPr>
          <p:cNvPr id="10261" name="AutoShape 22"/>
          <p:cNvSpPr>
            <a:spLocks noChangeArrowheads="1"/>
          </p:cNvSpPr>
          <p:nvPr/>
        </p:nvSpPr>
        <p:spPr bwMode="auto">
          <a:xfrm>
            <a:off x="5685155" y="1969770"/>
            <a:ext cx="1512888" cy="838200"/>
          </a:xfrm>
          <a:prstGeom prst="wedgeEllipseCallout">
            <a:avLst>
              <a:gd name="adj1" fmla="val -23870"/>
              <a:gd name="adj2" fmla="val 8281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600" b="1" dirty="0">
                <a:solidFill>
                  <a:srgbClr val="FF0066"/>
                </a:solidFill>
                <a:latin typeface="Comic Sans MS" panose="030F0702030302020204" charset="0"/>
                <a:cs typeface="Comic Sans MS" panose="030F0702030302020204" charset="0"/>
                <a:sym typeface="Arial" panose="020B0604020202020204" pitchFamily="34" charset="0"/>
              </a:rPr>
              <a:t>and</a:t>
            </a:r>
            <a:endParaRPr lang="en-US" altLang="zh-CN" sz="3600" b="1" dirty="0">
              <a:solidFill>
                <a:srgbClr val="FF0066"/>
              </a:solidFill>
              <a:latin typeface="Comic Sans MS" panose="030F0702030302020204" charset="0"/>
              <a:cs typeface="Comic Sans MS" panose="030F0702030302020204" charset="0"/>
              <a:sym typeface="Arial" panose="020B0604020202020204" pitchFamily="34" charset="0"/>
            </a:endParaRPr>
          </a:p>
        </p:txBody>
      </p:sp>
      <p:sp>
        <p:nvSpPr>
          <p:cNvPr id="10243" name="Rectangle 4"/>
          <p:cNvSpPr>
            <a:spLocks noRot="1" noChangeArrowheads="1"/>
          </p:cNvSpPr>
          <p:nvPr/>
        </p:nvSpPr>
        <p:spPr bwMode="auto">
          <a:xfrm>
            <a:off x="6350953" y="2880995"/>
            <a:ext cx="12954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sz="6000" b="1">
                <a:solidFill>
                  <a:srgbClr val="000000"/>
                </a:solidFill>
                <a:sym typeface="Lucida Sans Unicode" panose="020B0602030504020204" pitchFamily="34" charset="0"/>
              </a:rPr>
              <a:t>29</a:t>
            </a:r>
            <a:endParaRPr lang="zh-CN" altLang="en-US"/>
          </a:p>
        </p:txBody>
      </p:sp>
      <p:sp>
        <p:nvSpPr>
          <p:cNvPr id="10252" name="Line 13"/>
          <p:cNvSpPr>
            <a:spLocks noChangeShapeType="1"/>
          </p:cNvSpPr>
          <p:nvPr/>
        </p:nvSpPr>
        <p:spPr bwMode="auto">
          <a:xfrm>
            <a:off x="6189981" y="3449955"/>
            <a:ext cx="1008063" cy="503238"/>
          </a:xfrm>
          <a:prstGeom prst="line">
            <a:avLst/>
          </a:prstGeom>
          <a:noFill/>
          <a:ln w="539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4" name="Text Box 15"/>
          <p:cNvSpPr/>
          <p:nvPr/>
        </p:nvSpPr>
        <p:spPr>
          <a:xfrm>
            <a:off x="6190297" y="4088765"/>
            <a:ext cx="22860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altLang="x-none" sz="3600" b="1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Arial" panose="020B0604020202020204" pitchFamily="34" charset="0"/>
              </a:rPr>
              <a:t>hundred</a:t>
            </a:r>
            <a:endParaRPr lang="en-US" altLang="x-none" sz="3600" b="1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en-US" altLang="x-none" sz="3600" b="1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1212215" y="5106670"/>
            <a:ext cx="178625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>
                <a:latin typeface="Comic Sans MS" panose="030F0702030302020204" charset="0"/>
                <a:cs typeface="Comic Sans MS" panose="030F0702030302020204" charset="0"/>
              </a:rPr>
              <a:t>seven</a:t>
            </a:r>
            <a:r>
              <a:rPr lang="en-US" altLang="zh-CN" sz="4800"/>
              <a:t> </a:t>
            </a:r>
            <a:r>
              <a:rPr lang="en-US" altLang="zh-CN" sz="4800">
                <a:solidFill>
                  <a:srgbClr val="FF0000"/>
                </a:solidFill>
              </a:rPr>
              <a:t> </a:t>
            </a:r>
            <a:endParaRPr lang="en-US" altLang="zh-CN" sz="4800"/>
          </a:p>
        </p:txBody>
      </p:sp>
      <p:sp>
        <p:nvSpPr>
          <p:cNvPr id="21" name="文本框 20"/>
          <p:cNvSpPr txBox="1"/>
          <p:nvPr/>
        </p:nvSpPr>
        <p:spPr>
          <a:xfrm>
            <a:off x="3068955" y="4453890"/>
            <a:ext cx="2616200" cy="1506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4400" noProof="1">
                <a:solidFill>
                  <a:srgbClr val="FF0000"/>
                </a:solidFill>
                <a:cs typeface="+mn-ea"/>
              </a:rPr>
              <a:t> </a:t>
            </a:r>
            <a:r>
              <a:rPr lang="en-US" altLang="zh-CN" sz="48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hundred</a:t>
            </a:r>
            <a:r>
              <a:rPr lang="en-US" altLang="zh-CN" sz="4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</a:rPr>
              <a:t> </a:t>
            </a:r>
            <a:r>
              <a:rPr lang="en-US" altLang="zh-CN" sz="4400" noProof="1">
                <a:cs typeface="+mn-ea"/>
              </a:rPr>
              <a:t> </a:t>
            </a:r>
            <a:endParaRPr lang="en-US" altLang="zh-CN" sz="4400" noProof="1"/>
          </a:p>
        </p:txBody>
      </p:sp>
      <p:sp>
        <p:nvSpPr>
          <p:cNvPr id="22" name="文本框 21"/>
          <p:cNvSpPr txBox="1"/>
          <p:nvPr/>
        </p:nvSpPr>
        <p:spPr>
          <a:xfrm>
            <a:off x="5685155" y="4453889"/>
            <a:ext cx="1183640" cy="15068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4400" noProof="1">
                <a:cs typeface="+mn-ea"/>
              </a:rPr>
              <a:t> </a:t>
            </a:r>
            <a:r>
              <a:rPr lang="en-US" altLang="zh-CN" sz="48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charset="0"/>
                <a:cs typeface="Comic Sans MS" panose="030F0702030302020204" charset="0"/>
              </a:rPr>
              <a:t>and</a:t>
            </a:r>
            <a:r>
              <a:rPr lang="en-US" altLang="zh-CN" sz="44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+mn-ea"/>
              </a:rPr>
              <a:t> </a:t>
            </a:r>
            <a:r>
              <a:rPr lang="en-US" altLang="zh-CN" sz="4400" noProof="1">
                <a:cs typeface="+mn-ea"/>
              </a:rPr>
              <a:t> </a:t>
            </a:r>
            <a:endParaRPr lang="en-US" altLang="zh-CN" sz="4400" noProof="1"/>
          </a:p>
        </p:txBody>
      </p:sp>
      <p:sp>
        <p:nvSpPr>
          <p:cNvPr id="23" name="文本框 22"/>
          <p:cNvSpPr txBox="1"/>
          <p:nvPr/>
        </p:nvSpPr>
        <p:spPr>
          <a:xfrm>
            <a:off x="6609715" y="5106670"/>
            <a:ext cx="440690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44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+mn-ea"/>
              </a:rPr>
              <a:t> </a:t>
            </a:r>
            <a:r>
              <a:rPr lang="en-US" altLang="zh-CN" sz="4400" noProof="1">
                <a:cs typeface="+mn-ea"/>
              </a:rPr>
              <a:t> </a:t>
            </a:r>
            <a:r>
              <a:rPr lang="en-US" altLang="zh-CN" sz="4800" noProof="1">
                <a:latin typeface="Comic Sans MS" panose="030F0702030302020204" charset="0"/>
                <a:cs typeface="Comic Sans MS" panose="030F0702030302020204" charset="0"/>
              </a:rPr>
              <a:t>twenty-nine</a:t>
            </a:r>
            <a:endParaRPr lang="en-US" altLang="zh-CN" sz="4800" noProof="1">
              <a:latin typeface="Comic Sans MS" panose="030F0702030302020204" charset="0"/>
              <a:cs typeface="Comic Sans MS" panose="030F0702030302020204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>
                                        <p:cTn id="25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>
                                      <p:cBhvr>
                                        <p:cTn id="36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>
                                      <p:cBhvr>
                                        <p:cTn id="39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248" grpId="0" bldLvl="0"/>
      <p:bldP spid="10261" grpId="0" bldLvl="0" animBg="1"/>
      <p:bldP spid="10243" grpId="0" bldLvl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44221" y="978217"/>
            <a:ext cx="10499725" cy="5772785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1462" name="Text Box 24"/>
          <p:cNvSpPr>
            <a:spLocks noChangeArrowheads="1"/>
          </p:cNvSpPr>
          <p:nvPr/>
        </p:nvSpPr>
        <p:spPr bwMode="auto">
          <a:xfrm>
            <a:off x="826770" y="1332230"/>
            <a:ext cx="9019540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Lucida Sans Unicode" panose="020B0602030504020204" pitchFamily="34" charset="0"/>
              </a:rPr>
              <a:t>基数词</a:t>
            </a:r>
            <a:r>
              <a:rPr lang="en-US" altLang="zh-C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Lucida Sans Unicode" panose="020B0602030504020204" pitchFamily="34" charset="0"/>
              </a:rPr>
              <a:t> </a:t>
            </a:r>
            <a:r>
              <a:rPr lang="en-US" altLang="zh-C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Lucida Sans Unicode" panose="020B0602030504020204" pitchFamily="34" charset="0"/>
              </a:rPr>
              <a:t>1</a:t>
            </a:r>
            <a:r>
              <a:rPr lang="zh-CN" altLang="en-US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黑体" panose="02010609060101010101" pitchFamily="49" charset="-122"/>
              </a:rPr>
              <a:t>，</a:t>
            </a:r>
            <a:r>
              <a:rPr lang="en-US" altLang="zh-C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Lucida Sans Unicode" panose="020B0602030504020204" pitchFamily="34" charset="0"/>
              </a:rPr>
              <a:t>000</a:t>
            </a:r>
            <a:r>
              <a:rPr lang="zh-CN" altLang="en-US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黑体" panose="02010609060101010101" pitchFamily="49" charset="-122"/>
              </a:rPr>
              <a:t>以上数目</a:t>
            </a:r>
            <a:r>
              <a:rPr lang="en-US" altLang="zh-C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Lucida Sans Unicode" panose="020B0602030504020204" pitchFamily="34" charset="0"/>
              </a:rPr>
              <a:t>,</a:t>
            </a:r>
            <a:endParaRPr lang="en-US" altLang="zh-CN" sz="3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Lucida Sans Unicode" panose="020B0602030504020204" pitchFamily="3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黑体" panose="02010609060101010101" pitchFamily="49" charset="-122"/>
              </a:rPr>
              <a:t>从右向左每三位用“</a:t>
            </a:r>
            <a:r>
              <a:rPr lang="zh-CN" altLang="en-US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黑体" panose="02010609060101010101" pitchFamily="49" charset="-122"/>
              </a:rPr>
              <a:t>，</a:t>
            </a:r>
            <a:r>
              <a:rPr lang="zh-CN" altLang="en-US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黑体" panose="02010609060101010101" pitchFamily="49" charset="-122"/>
              </a:rPr>
              <a:t>” 分开</a:t>
            </a:r>
            <a:endParaRPr lang="en-US" altLang="zh-CN" sz="3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Lucida Sans Unicode" panose="020B0602030504020204" pitchFamily="3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黑体" panose="02010609060101010101" pitchFamily="49" charset="-122"/>
              </a:rPr>
              <a:t>分别读为</a:t>
            </a:r>
            <a:r>
              <a:rPr lang="en-US" altLang="zh-C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Lucida Sans Unicode" panose="020B0602030504020204" pitchFamily="34" charset="0"/>
              </a:rPr>
              <a:t>thousand </a:t>
            </a:r>
            <a:r>
              <a:rPr lang="en-US" altLang="zh-C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Lucida Sans Unicode" panose="020B0602030504020204" pitchFamily="34" charset="0"/>
              </a:rPr>
              <a:t>, </a:t>
            </a:r>
            <a:r>
              <a:rPr lang="en-US" altLang="zh-C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Lucida Sans Unicode" panose="020B0602030504020204" pitchFamily="34" charset="0"/>
              </a:rPr>
              <a:t>million</a:t>
            </a:r>
            <a:r>
              <a:rPr lang="en-US" altLang="zh-C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Lucida Sans Unicode" panose="020B0602030504020204" pitchFamily="34" charset="0"/>
              </a:rPr>
              <a:t>, </a:t>
            </a:r>
            <a:r>
              <a:rPr lang="en-US" altLang="zh-C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Lucida Sans Unicode" panose="020B0602030504020204" pitchFamily="34" charset="0"/>
              </a:rPr>
              <a:t>billion </a:t>
            </a:r>
            <a:endParaRPr lang="en-US" altLang="zh-CN" sz="3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Lucida Sans Unicode" panose="020B0602030504020204" pitchFamily="34" charset="0"/>
            </a:endParaRPr>
          </a:p>
          <a:p>
            <a:pPr>
              <a:lnSpc>
                <a:spcPts val="2375"/>
              </a:lnSpc>
            </a:pPr>
            <a:r>
              <a:rPr lang="zh-CN" altLang="en-US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                           千                  百万          十亿</a:t>
            </a:r>
            <a:endParaRPr lang="zh-CN" altLang="en-US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0249" name="Rectangle 10"/>
          <p:cNvSpPr>
            <a:spLocks noRot="1" noChangeArrowheads="1"/>
          </p:cNvSpPr>
          <p:nvPr/>
        </p:nvSpPr>
        <p:spPr bwMode="auto">
          <a:xfrm>
            <a:off x="1678940" y="3970655"/>
            <a:ext cx="914400" cy="52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sz="6000" b="1">
                <a:solidFill>
                  <a:srgbClr val="000000"/>
                </a:solidFill>
                <a:sym typeface="Lucida Sans Unicode" panose="020B0602030504020204" pitchFamily="34" charset="0"/>
              </a:rPr>
              <a:t>6</a:t>
            </a:r>
            <a:endParaRPr lang="zh-CN" altLang="en-US"/>
          </a:p>
        </p:txBody>
      </p:sp>
      <p:sp>
        <p:nvSpPr>
          <p:cNvPr id="10247" name="Rectangle 8"/>
          <p:cNvSpPr>
            <a:spLocks noRot="1" noChangeArrowheads="1"/>
          </p:cNvSpPr>
          <p:nvPr/>
        </p:nvSpPr>
        <p:spPr bwMode="auto">
          <a:xfrm>
            <a:off x="2593340" y="3910013"/>
            <a:ext cx="1752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sz="6000" b="1" u="sng">
                <a:solidFill>
                  <a:srgbClr val="000000"/>
                </a:solidFill>
                <a:sym typeface="Lucida Sans Unicode" panose="020B0602030504020204" pitchFamily="34" charset="0"/>
              </a:rPr>
              <a:t>500</a:t>
            </a:r>
            <a:endParaRPr lang="zh-CN" altLang="en-US"/>
          </a:p>
        </p:txBody>
      </p:sp>
      <p:sp>
        <p:nvSpPr>
          <p:cNvPr id="10251" name="Text Box 12"/>
          <p:cNvSpPr>
            <a:spLocks noChangeArrowheads="1"/>
          </p:cNvSpPr>
          <p:nvPr/>
        </p:nvSpPr>
        <p:spPr bwMode="auto">
          <a:xfrm>
            <a:off x="2232978" y="3873818"/>
            <a:ext cx="3603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400" b="1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,</a:t>
            </a:r>
            <a:endParaRPr lang="zh-CN" altLang="en-US"/>
          </a:p>
        </p:txBody>
      </p:sp>
      <p:sp>
        <p:nvSpPr>
          <p:cNvPr id="9" name="Text Box 12"/>
          <p:cNvSpPr>
            <a:spLocks noChangeArrowheads="1"/>
          </p:cNvSpPr>
          <p:nvPr/>
        </p:nvSpPr>
        <p:spPr bwMode="auto">
          <a:xfrm>
            <a:off x="5446554" y="3910013"/>
            <a:ext cx="3603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400" b="1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,</a:t>
            </a:r>
            <a:endParaRPr lang="zh-CN" altLang="en-US" dirty="0"/>
          </a:p>
        </p:txBody>
      </p:sp>
      <p:sp>
        <p:nvSpPr>
          <p:cNvPr id="10" name="Text Box 12"/>
          <p:cNvSpPr>
            <a:spLocks noChangeArrowheads="1"/>
          </p:cNvSpPr>
          <p:nvPr/>
        </p:nvSpPr>
        <p:spPr bwMode="auto">
          <a:xfrm rot="10800000" flipV="1">
            <a:off x="3950199" y="3867468"/>
            <a:ext cx="2381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400" b="1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,</a:t>
            </a:r>
            <a:endParaRPr lang="zh-CN" altLang="en-US" dirty="0"/>
          </a:p>
        </p:txBody>
      </p:sp>
      <p:sp>
        <p:nvSpPr>
          <p:cNvPr id="10245" name="Rectangle 6"/>
          <p:cNvSpPr>
            <a:spLocks noRot="1" noChangeArrowheads="1"/>
          </p:cNvSpPr>
          <p:nvPr/>
        </p:nvSpPr>
        <p:spPr bwMode="auto">
          <a:xfrm>
            <a:off x="4241800" y="3873818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sz="6000" b="1" u="sng" dirty="0">
                <a:solidFill>
                  <a:srgbClr val="000000"/>
                </a:solidFill>
                <a:sym typeface="Lucida Sans Unicode" panose="020B0602030504020204" pitchFamily="34" charset="0"/>
              </a:rPr>
              <a:t>431</a:t>
            </a:r>
            <a:endParaRPr lang="zh-CN" altLang="en-US" dirty="0"/>
          </a:p>
        </p:txBody>
      </p:sp>
      <p:sp>
        <p:nvSpPr>
          <p:cNvPr id="10248" name="Rectangle 9"/>
          <p:cNvSpPr>
            <a:spLocks noRot="1" noChangeArrowheads="1"/>
          </p:cNvSpPr>
          <p:nvPr/>
        </p:nvSpPr>
        <p:spPr bwMode="auto">
          <a:xfrm>
            <a:off x="5772468" y="3874136"/>
            <a:ext cx="6477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sz="6000" b="1" u="sng">
                <a:solidFill>
                  <a:srgbClr val="000000"/>
                </a:solidFill>
                <a:sym typeface="Lucida Sans Unicode" panose="020B0602030504020204" pitchFamily="34" charset="0"/>
              </a:rPr>
              <a:t>7</a:t>
            </a:r>
            <a:endParaRPr lang="zh-CN" altLang="en-US"/>
          </a:p>
        </p:txBody>
      </p:sp>
      <p:sp>
        <p:nvSpPr>
          <p:cNvPr id="10261" name="AutoShape 22"/>
          <p:cNvSpPr>
            <a:spLocks noChangeArrowheads="1"/>
          </p:cNvSpPr>
          <p:nvPr/>
        </p:nvSpPr>
        <p:spPr bwMode="auto">
          <a:xfrm>
            <a:off x="6060441" y="3587116"/>
            <a:ext cx="1512887" cy="609600"/>
          </a:xfrm>
          <a:prstGeom prst="wedgeEllipseCallout">
            <a:avLst>
              <a:gd name="adj1" fmla="val -23870"/>
              <a:gd name="adj2" fmla="val 8281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600" b="1" dirty="0">
                <a:solidFill>
                  <a:srgbClr val="FF0066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and</a:t>
            </a:r>
            <a:endParaRPr lang="zh-CN" altLang="en-US" dirty="0"/>
          </a:p>
        </p:txBody>
      </p:sp>
      <p:sp>
        <p:nvSpPr>
          <p:cNvPr id="10243" name="Rectangle 4"/>
          <p:cNvSpPr>
            <a:spLocks noRot="1" noChangeArrowheads="1"/>
          </p:cNvSpPr>
          <p:nvPr/>
        </p:nvSpPr>
        <p:spPr bwMode="auto">
          <a:xfrm>
            <a:off x="6570028" y="3995420"/>
            <a:ext cx="12954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sz="6000" b="1" dirty="0">
                <a:solidFill>
                  <a:srgbClr val="000000"/>
                </a:solidFill>
                <a:sym typeface="Lucida Sans Unicode" panose="020B0602030504020204" pitchFamily="34" charset="0"/>
              </a:rPr>
              <a:t>29</a:t>
            </a:r>
            <a:endParaRPr lang="zh-CN" altLang="en-US" dirty="0"/>
          </a:p>
        </p:txBody>
      </p:sp>
      <p:sp>
        <p:nvSpPr>
          <p:cNvPr id="10259" name="Line 20"/>
          <p:cNvSpPr>
            <a:spLocks noChangeShapeType="1"/>
          </p:cNvSpPr>
          <p:nvPr/>
        </p:nvSpPr>
        <p:spPr bwMode="auto">
          <a:xfrm>
            <a:off x="2443481" y="4594860"/>
            <a:ext cx="720725" cy="1512888"/>
          </a:xfrm>
          <a:prstGeom prst="line">
            <a:avLst/>
          </a:prstGeom>
          <a:noFill/>
          <a:ln w="539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6" name="Text Box 17"/>
          <p:cNvSpPr>
            <a:spLocks noChangeArrowheads="1"/>
          </p:cNvSpPr>
          <p:nvPr/>
        </p:nvSpPr>
        <p:spPr bwMode="auto">
          <a:xfrm>
            <a:off x="2803843" y="6107114"/>
            <a:ext cx="1871662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3300"/>
                </a:solidFill>
                <a:latin typeface="Comic Sans MS" panose="030F0702030302020204" charset="0"/>
                <a:cs typeface="Comic Sans MS" panose="030F0702030302020204" charset="0"/>
                <a:sym typeface="Arial" panose="020B0604020202020204" pitchFamily="34" charset="0"/>
              </a:rPr>
              <a:t>billion,</a:t>
            </a:r>
            <a:endParaRPr lang="zh-CN" altLang="en-US"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10258" name="Line 19"/>
          <p:cNvSpPr>
            <a:spLocks noChangeShapeType="1"/>
          </p:cNvSpPr>
          <p:nvPr/>
        </p:nvSpPr>
        <p:spPr bwMode="auto">
          <a:xfrm>
            <a:off x="4241483" y="4636136"/>
            <a:ext cx="576262" cy="1223963"/>
          </a:xfrm>
          <a:prstGeom prst="line">
            <a:avLst/>
          </a:prstGeom>
          <a:noFill/>
          <a:ln w="539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5" name="Text Box 16"/>
          <p:cNvSpPr>
            <a:spLocks noChangeArrowheads="1"/>
          </p:cNvSpPr>
          <p:nvPr/>
        </p:nvSpPr>
        <p:spPr bwMode="auto">
          <a:xfrm>
            <a:off x="4436746" y="5970906"/>
            <a:ext cx="180022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3300"/>
                </a:solidFill>
                <a:latin typeface="Comic Sans MS" panose="030F0702030302020204" charset="0"/>
                <a:cs typeface="Comic Sans MS" panose="030F0702030302020204" charset="0"/>
                <a:sym typeface="Arial" panose="020B0604020202020204" pitchFamily="34" charset="0"/>
              </a:rPr>
              <a:t>million,</a:t>
            </a:r>
            <a:endParaRPr lang="en-US" altLang="zh-CN" sz="3600" b="1">
              <a:solidFill>
                <a:srgbClr val="FF3300"/>
              </a:solidFill>
              <a:latin typeface="Comic Sans MS" panose="030F0702030302020204" charset="0"/>
              <a:cs typeface="Comic Sans MS" panose="030F0702030302020204" charset="0"/>
              <a:sym typeface="Arial" panose="020B0604020202020204" pitchFamily="34" charset="0"/>
            </a:endParaRPr>
          </a:p>
        </p:txBody>
      </p:sp>
      <p:sp>
        <p:nvSpPr>
          <p:cNvPr id="10257" name="Line 18"/>
          <p:cNvSpPr>
            <a:spLocks noChangeShapeType="1"/>
          </p:cNvSpPr>
          <p:nvPr/>
        </p:nvSpPr>
        <p:spPr bwMode="auto">
          <a:xfrm>
            <a:off x="5685156" y="4594861"/>
            <a:ext cx="574675" cy="1008063"/>
          </a:xfrm>
          <a:prstGeom prst="line">
            <a:avLst/>
          </a:prstGeom>
          <a:noFill/>
          <a:ln w="539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3" name="Text Box 14"/>
          <p:cNvSpPr>
            <a:spLocks noChangeArrowheads="1"/>
          </p:cNvSpPr>
          <p:nvPr/>
        </p:nvSpPr>
        <p:spPr bwMode="auto">
          <a:xfrm>
            <a:off x="6259831" y="5461319"/>
            <a:ext cx="244792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3300"/>
                </a:solidFill>
                <a:latin typeface="Comic Sans MS" panose="030F0702030302020204" charset="0"/>
                <a:cs typeface="Comic Sans MS" panose="030F0702030302020204" charset="0"/>
                <a:sym typeface="Arial" panose="020B0604020202020204" pitchFamily="34" charset="0"/>
              </a:rPr>
              <a:t>thousand,</a:t>
            </a:r>
            <a:endParaRPr lang="en-US" altLang="zh-CN" sz="3600" b="1">
              <a:solidFill>
                <a:srgbClr val="FF3300"/>
              </a:solidFill>
              <a:latin typeface="Comic Sans MS" panose="030F0702030302020204" charset="0"/>
              <a:cs typeface="Comic Sans MS" panose="030F0702030302020204" charset="0"/>
              <a:sym typeface="Arial" panose="020B0604020202020204" pitchFamily="34" charset="0"/>
            </a:endParaRPr>
          </a:p>
        </p:txBody>
      </p:sp>
      <p:sp>
        <p:nvSpPr>
          <p:cNvPr id="10252" name="Line 13"/>
          <p:cNvSpPr>
            <a:spLocks noChangeShapeType="1"/>
          </p:cNvSpPr>
          <p:nvPr/>
        </p:nvSpPr>
        <p:spPr bwMode="auto">
          <a:xfrm>
            <a:off x="6236653" y="4642804"/>
            <a:ext cx="1008062" cy="503237"/>
          </a:xfrm>
          <a:prstGeom prst="line">
            <a:avLst/>
          </a:prstGeom>
          <a:noFill/>
          <a:ln w="539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4" name="Text Box 15"/>
          <p:cNvSpPr>
            <a:spLocks noChangeArrowheads="1"/>
          </p:cNvSpPr>
          <p:nvPr/>
        </p:nvSpPr>
        <p:spPr bwMode="auto">
          <a:xfrm>
            <a:off x="7417753" y="4918075"/>
            <a:ext cx="228600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3300"/>
                </a:solidFill>
                <a:latin typeface="Comic Sans MS" panose="030F0702030302020204" charset="0"/>
                <a:cs typeface="Comic Sans MS" panose="030F0702030302020204" charset="0"/>
                <a:sym typeface="Arial" panose="020B0604020202020204" pitchFamily="34" charset="0"/>
              </a:rPr>
              <a:t>hundred</a:t>
            </a:r>
            <a:endParaRPr lang="en-US" altLang="zh-CN" sz="3600" b="1">
              <a:solidFill>
                <a:srgbClr val="FF33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>
                                        <p:cTn id="43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>
                                        <p:cTn id="54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>
                                        <p:cTn id="57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62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65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>
                                        <p:cTn id="70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>
                                        <p:cTn id="73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>
                                      <p:cBhvr>
                                        <p:cTn id="78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>
                                      <p:cBhvr>
                                        <p:cTn id="81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 bldLvl="0"/>
      <p:bldP spid="10247" grpId="0" bldLvl="0"/>
      <p:bldP spid="10251" grpId="0" bldLvl="0"/>
      <p:bldP spid="9" grpId="0" bldLvl="0"/>
      <p:bldP spid="10" grpId="0" bldLvl="0"/>
      <p:bldP spid="10245" grpId="0" bldLvl="0"/>
      <p:bldP spid="10248" grpId="0" bldLvl="0"/>
      <p:bldP spid="10261" grpId="0" bldLvl="0" animBg="1"/>
      <p:bldP spid="10243" grpId="0" bldLvl="0"/>
      <p:bldP spid="10256" grpId="0" bldLvl="0"/>
      <p:bldP spid="10255" grpId="0" bldLvl="0"/>
      <p:bldP spid="10253" grpId="0" bldLvl="0"/>
      <p:bldP spid="10254" grpId="0" bldLvl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09930" y="1219835"/>
            <a:ext cx="10474325" cy="4872355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39750" y="1156335"/>
            <a:ext cx="764603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1.hundred, thousand, million </a:t>
            </a:r>
            <a:r>
              <a:rPr lang="zh-CN" altLang="en-US" sz="24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和</a:t>
            </a:r>
            <a:r>
              <a:rPr lang="en-US" altLang="zh-CN" sz="24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billion </a:t>
            </a:r>
            <a:r>
              <a:rPr lang="zh-CN" altLang="en-US" sz="24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的表示方法</a:t>
            </a:r>
            <a:endParaRPr lang="zh-CN" altLang="en-US" sz="240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09930" y="1616710"/>
            <a:ext cx="8901430" cy="439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0" hangingPunct="0">
              <a:lnSpc>
                <a:spcPct val="100000"/>
              </a:lnSpc>
              <a:buClrTx/>
              <a:buSzTx/>
              <a:buFontTx/>
            </a:pPr>
            <a:r>
              <a:rPr lang="en-US" altLang="zh-CN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a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．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hundred, thousand, million, billion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前有具体数目时，用单数形式，不加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­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s。</a:t>
            </a:r>
            <a:endParaRPr lang="zh-CN" altLang="en-US" sz="28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algn="l" eaLnBrk="0" hangingPunct="0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    five 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hundred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students   500名学生</a:t>
            </a:r>
            <a:endParaRPr lang="zh-CN" altLang="en-US" sz="28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algn="l" eaLnBrk="0" hangingPunct="0">
              <a:lnSpc>
                <a:spcPct val="100000"/>
              </a:lnSpc>
              <a:buClrTx/>
              <a:buSzTx/>
              <a:buFontTx/>
            </a:pPr>
            <a:r>
              <a:rPr lang="en-US" altLang="zh-CN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b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．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表示不确定数目时，要在它们的词尾加­s，且要与of连用。</a:t>
            </a:r>
            <a:endParaRPr lang="zh-CN" altLang="en-US" sz="28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algn="l" eaLnBrk="0" hangingPunct="0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  thousand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s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of    数以千计的，成千上万的　</a:t>
            </a:r>
            <a:endParaRPr lang="zh-CN" altLang="en-US" sz="28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algn="l" eaLnBrk="0" hangingPunct="0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   million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s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of    数以百万计的，数百万的</a:t>
            </a:r>
            <a:endParaRPr lang="zh-CN" altLang="en-US" sz="28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algn="l" eaLnBrk="0" hangingPunct="0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注意：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此种结构前面可以用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many、several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修饰,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但不能与具体数目连用。</a:t>
            </a:r>
            <a:endParaRPr lang="zh-CN" altLang="en-US" sz="28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pPr algn="l" eaLnBrk="0" hangingPunct="0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    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many hundreds of birds</a:t>
            </a:r>
            <a:r>
              <a:rPr lang="zh-CN" altLang="en-US" sz="2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数以百计的小鸟</a:t>
            </a:r>
            <a:endParaRPr lang="zh-CN" altLang="en-US" sz="28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8245" name="文本框 156742"/>
          <p:cNvSpPr txBox="1">
            <a:spLocks noChangeArrowheads="1"/>
          </p:cNvSpPr>
          <p:nvPr/>
        </p:nvSpPr>
        <p:spPr bwMode="auto">
          <a:xfrm>
            <a:off x="184785" y="141605"/>
            <a:ext cx="5375910" cy="521970"/>
          </a:xfrm>
          <a:prstGeom prst="rect">
            <a:avLst/>
          </a:prstGeom>
          <a:solidFill>
            <a:srgbClr val="3399FF">
              <a:alpha val="36078"/>
            </a:srgbClr>
          </a:solidFill>
          <a:ln>
            <a:noFill/>
          </a:ln>
          <a:effectLst>
            <a:prstShdw prst="shdw17" dist="17961" dir="2700000">
              <a:srgbClr val="1F5C99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方正舒体" panose="02010601030101010101" charset="-122"/>
                <a:ea typeface="方正舒体" panose="02010601030101010101" charset="-122"/>
              </a:rPr>
              <a:t>二.基数词的基本用法</a:t>
            </a:r>
            <a:endParaRPr lang="zh-CN" altLang="en-US" sz="28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849313" y="1099820"/>
            <a:ext cx="972502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  <a:sym typeface="+mn-ea"/>
              </a:rPr>
              <a:t>2</a:t>
            </a:r>
            <a:r>
              <a:rPr lang="en-US" altLang="zh-CN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  <a:sym typeface="+mn-ea"/>
              </a:rPr>
              <a:t>.</a:t>
            </a:r>
            <a:r>
              <a:rPr lang="zh-CN" altLang="en-US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  <a:sym typeface="+mn-ea"/>
              </a:rPr>
              <a:t>基数词的复数形式可用来表示</a:t>
            </a:r>
            <a:r>
              <a:rPr lang="zh-CN" altLang="zh-CN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  <a:sym typeface="+mn-ea"/>
              </a:rPr>
              <a:t>世纪年代</a:t>
            </a:r>
            <a:endParaRPr lang="zh-CN" altLang="zh-CN" sz="36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endParaRPr lang="en-US" altLang="zh-CN" sz="36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华文楷体" panose="02010600040101010101" charset="-122"/>
              <a:ea typeface="华文楷体" panose="0201060004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5602" name="文本框 25601"/>
          <p:cNvSpPr txBox="1">
            <a:spLocks noChangeArrowheads="1"/>
          </p:cNvSpPr>
          <p:nvPr/>
        </p:nvSpPr>
        <p:spPr bwMode="auto">
          <a:xfrm>
            <a:off x="4000500" y="2140903"/>
            <a:ext cx="294132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20世纪90年代</a:t>
            </a:r>
            <a:endParaRPr lang="zh-CN" altLang="en-US" sz="36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</p:txBody>
      </p:sp>
      <p:grpSp>
        <p:nvGrpSpPr>
          <p:cNvPr id="7" name="组合 25606"/>
          <p:cNvGrpSpPr/>
          <p:nvPr/>
        </p:nvGrpSpPr>
        <p:grpSpPr bwMode="auto">
          <a:xfrm>
            <a:off x="4000501" y="2703514"/>
            <a:ext cx="1368425" cy="288925"/>
            <a:chOff x="0" y="0"/>
            <a:chExt cx="862" cy="182"/>
          </a:xfrm>
        </p:grpSpPr>
        <p:sp>
          <p:nvSpPr>
            <p:cNvPr id="81933" name="直接连接符 25607"/>
            <p:cNvSpPr>
              <a:spLocks noChangeShapeType="1"/>
            </p:cNvSpPr>
            <p:nvPr/>
          </p:nvSpPr>
          <p:spPr bwMode="auto">
            <a:xfrm>
              <a:off x="0" y="0"/>
              <a:ext cx="86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934" name="直接连接符 25608"/>
            <p:cNvSpPr>
              <a:spLocks noChangeShapeType="1"/>
            </p:cNvSpPr>
            <p:nvPr/>
          </p:nvSpPr>
          <p:spPr bwMode="auto">
            <a:xfrm flipH="1">
              <a:off x="495" y="0"/>
              <a:ext cx="4" cy="18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25603"/>
          <p:cNvGrpSpPr/>
          <p:nvPr/>
        </p:nvGrpSpPr>
        <p:grpSpPr bwMode="auto">
          <a:xfrm>
            <a:off x="5494339" y="2703514"/>
            <a:ext cx="1368425" cy="288925"/>
            <a:chOff x="0" y="0"/>
            <a:chExt cx="453" cy="272"/>
          </a:xfrm>
        </p:grpSpPr>
        <p:sp>
          <p:nvSpPr>
            <p:cNvPr id="81935" name="直接连接符 25604"/>
            <p:cNvSpPr>
              <a:spLocks noChangeShapeType="1"/>
            </p:cNvSpPr>
            <p:nvPr/>
          </p:nvSpPr>
          <p:spPr bwMode="auto">
            <a:xfrm>
              <a:off x="0" y="0"/>
              <a:ext cx="453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936" name="直接连接符 25605"/>
            <p:cNvSpPr>
              <a:spLocks noChangeShapeType="1"/>
            </p:cNvSpPr>
            <p:nvPr/>
          </p:nvSpPr>
          <p:spPr bwMode="auto">
            <a:xfrm>
              <a:off x="226" y="0"/>
              <a:ext cx="0" cy="27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13" name="文本框 25612"/>
          <p:cNvSpPr txBox="1">
            <a:spLocks noChangeArrowheads="1"/>
          </p:cNvSpPr>
          <p:nvPr/>
        </p:nvSpPr>
        <p:spPr bwMode="auto">
          <a:xfrm>
            <a:off x="2411730" y="2893060"/>
            <a:ext cx="145415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>
                <a:solidFill>
                  <a:srgbClr val="FF0000"/>
                </a:solidFill>
                <a:latin typeface="Comic Sans MS" panose="030F0702030302020204" charset="0"/>
                <a:cs typeface="Comic Sans MS" panose="030F0702030302020204" charset="0"/>
              </a:rPr>
              <a:t>in </a:t>
            </a:r>
            <a:r>
              <a:rPr lang="en-US" altLang="zh-CN" sz="3600">
                <a:solidFill>
                  <a:srgbClr val="0000FF"/>
                </a:solidFill>
                <a:latin typeface="Comic Sans MS" panose="030F0702030302020204" charset="0"/>
                <a:cs typeface="Comic Sans MS" panose="030F0702030302020204" charset="0"/>
              </a:rPr>
              <a:t>the</a:t>
            </a:r>
            <a:endParaRPr lang="en-US" altLang="zh-CN" sz="3600">
              <a:solidFill>
                <a:srgbClr val="FF0000"/>
              </a:solidFill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5615" name="矩形 25614"/>
          <p:cNvSpPr>
            <a:spLocks noChangeArrowheads="1"/>
          </p:cNvSpPr>
          <p:nvPr/>
        </p:nvSpPr>
        <p:spPr bwMode="auto">
          <a:xfrm>
            <a:off x="3850323" y="2896553"/>
            <a:ext cx="199517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>
                <a:solidFill>
                  <a:srgbClr val="000000"/>
                </a:solidFill>
                <a:latin typeface="Comic Sans MS" panose="030F0702030302020204" charset="0"/>
                <a:cs typeface="Comic Sans MS" panose="030F0702030302020204" charset="0"/>
              </a:rPr>
              <a:t>nineteen</a:t>
            </a:r>
            <a:endParaRPr lang="en-US" altLang="zh-CN" sz="3600">
              <a:solidFill>
                <a:srgbClr val="000000"/>
              </a:solidFill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5616" name="矩形 25615"/>
          <p:cNvSpPr>
            <a:spLocks noChangeArrowheads="1"/>
          </p:cNvSpPr>
          <p:nvPr/>
        </p:nvSpPr>
        <p:spPr bwMode="auto">
          <a:xfrm>
            <a:off x="5843270" y="2893060"/>
            <a:ext cx="185674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>
                <a:solidFill>
                  <a:srgbClr val="000000"/>
                </a:solidFill>
                <a:latin typeface="Comic Sans MS" panose="030F0702030302020204" charset="0"/>
                <a:cs typeface="Comic Sans MS" panose="030F0702030302020204" charset="0"/>
              </a:rPr>
              <a:t>nineties</a:t>
            </a:r>
            <a:endParaRPr lang="en-US" altLang="zh-CN" sz="3600">
              <a:solidFill>
                <a:srgbClr val="000000"/>
              </a:solidFill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5603" name="文本框 25602"/>
          <p:cNvSpPr txBox="1">
            <a:spLocks noChangeArrowheads="1"/>
          </p:cNvSpPr>
          <p:nvPr/>
        </p:nvSpPr>
        <p:spPr bwMode="auto">
          <a:xfrm>
            <a:off x="2856865" y="3538221"/>
            <a:ext cx="448437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>
                <a:solidFill>
                  <a:srgbClr val="FF0000"/>
                </a:solidFill>
                <a:latin typeface="Comic Sans MS" panose="030F0702030302020204" charset="0"/>
                <a:cs typeface="Comic Sans MS" panose="030F0702030302020204" charset="0"/>
              </a:rPr>
              <a:t>in </a:t>
            </a:r>
            <a:r>
              <a:rPr lang="zh-CN" altLang="en-US" sz="3600">
                <a:solidFill>
                  <a:srgbClr val="0000FF"/>
                </a:solidFill>
                <a:latin typeface="Comic Sans MS" panose="030F0702030302020204" charset="0"/>
                <a:cs typeface="Comic Sans MS" panose="030F0702030302020204" charset="0"/>
              </a:rPr>
              <a:t>the</a:t>
            </a:r>
            <a:r>
              <a:rPr lang="zh-CN" altLang="en-US" sz="36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zh-CN" altLang="en-US" sz="3600">
                <a:solidFill>
                  <a:srgbClr val="000000"/>
                </a:solidFill>
                <a:latin typeface="Comic Sans MS" panose="030F0702030302020204" charset="0"/>
                <a:cs typeface="Comic Sans MS" panose="030F0702030302020204" charset="0"/>
              </a:rPr>
              <a:t>1990</a:t>
            </a:r>
            <a:r>
              <a:rPr lang="zh-CN" altLang="en-US" sz="3600">
                <a:solidFill>
                  <a:srgbClr val="FF0000"/>
                </a:solidFill>
                <a:latin typeface="Comic Sans MS" panose="030F0702030302020204" charset="0"/>
                <a:cs typeface="Comic Sans MS" panose="030F0702030302020204" charset="0"/>
              </a:rPr>
              <a:t>s/</a:t>
            </a:r>
            <a:r>
              <a:rPr lang="zh-CN" altLang="en-US" sz="3600">
                <a:latin typeface="Comic Sans MS" panose="030F0702030302020204" charset="0"/>
                <a:cs typeface="Comic Sans MS" panose="030F0702030302020204" charset="0"/>
              </a:rPr>
              <a:t>1990</a:t>
            </a:r>
            <a:r>
              <a:rPr lang="en-US" altLang="zh-CN" sz="3600">
                <a:solidFill>
                  <a:srgbClr val="FF0000"/>
                </a:solidFill>
                <a:latin typeface="Comic Sans MS" panose="030F0702030302020204" charset="0"/>
                <a:cs typeface="Comic Sans MS" panose="030F0702030302020204" charset="0"/>
              </a:rPr>
              <a:t>'</a:t>
            </a:r>
            <a:r>
              <a:rPr lang="zh-CN" altLang="en-US" sz="3600">
                <a:solidFill>
                  <a:srgbClr val="FF0000"/>
                </a:solidFill>
                <a:latin typeface="Comic Sans MS" panose="030F0702030302020204" charset="0"/>
                <a:cs typeface="Comic Sans MS" panose="030F0702030302020204" charset="0"/>
              </a:rPr>
              <a:t>s</a:t>
            </a:r>
            <a:endParaRPr lang="zh-CN" altLang="en-US" sz="3600">
              <a:solidFill>
                <a:srgbClr val="FF0000"/>
              </a:solidFill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720725" y="4183380"/>
            <a:ext cx="10592435" cy="1630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  <a:sym typeface="+mn-ea"/>
              </a:rPr>
              <a:t>3.</a:t>
            </a:r>
            <a:r>
              <a:rPr lang="zh-CN" altLang="en-US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  <a:sym typeface="+mn-ea"/>
              </a:rPr>
              <a:t>基数词的复数形式可用来</a:t>
            </a:r>
            <a:r>
              <a:rPr lang="zh-CN" altLang="en-US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表示一个不确定的年龄</a:t>
            </a:r>
            <a:endParaRPr lang="zh-CN" altLang="en-US" sz="28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华文楷体" panose="02010600040101010101" charset="-122"/>
              <a:ea typeface="华文楷体" panose="02010600040101010101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800" b="1" dirty="0" smtClean="0">
                <a:latin typeface="华文楷体" panose="02010600040101010101" charset="-122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en-US" altLang="zh-CN" sz="2800" dirty="0" smtClean="0">
                <a:latin typeface="华文楷体" panose="02010600040101010101" charset="-122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en-US" altLang="zh-CN" sz="3600" dirty="0" smtClean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  <a:sym typeface="+mn-ea"/>
              </a:rPr>
              <a:t>in one’s</a:t>
            </a:r>
            <a:r>
              <a:rPr lang="en-US" altLang="zh-CN" sz="3600" b="1" dirty="0" smtClean="0">
                <a:latin typeface="华文楷体" panose="02010600040101010101" charset="-122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 +</a:t>
            </a:r>
            <a:r>
              <a:rPr lang="zh-CN" altLang="en-US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整</a:t>
            </a:r>
            <a:r>
              <a:rPr lang="en-US" altLang="zh-CN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10</a:t>
            </a:r>
            <a:r>
              <a:rPr lang="zh-CN" altLang="en-US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数的复数形式</a:t>
            </a:r>
            <a:r>
              <a:rPr lang="zh-CN" altLang="en-US" sz="2800" b="1" dirty="0" smtClean="0">
                <a:latin typeface="华文楷体" panose="02010600040101010101" charset="-122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 </a:t>
            </a:r>
            <a:endParaRPr lang="zh-CN" altLang="en-US" sz="2800" b="1" dirty="0" smtClean="0">
              <a:latin typeface="华文楷体" panose="02010600040101010101" charset="-122"/>
              <a:ea typeface="华文楷体" panose="02010600040101010101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8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       </a:t>
            </a:r>
            <a:endParaRPr lang="en-US" altLang="zh-CN" sz="28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华文楷体" panose="02010600040101010101" charset="-122"/>
              <a:ea typeface="华文楷体" panose="0201060004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5611" name="文本框 25610"/>
          <p:cNvSpPr txBox="1">
            <a:spLocks noChangeArrowheads="1"/>
          </p:cNvSpPr>
          <p:nvPr/>
        </p:nvSpPr>
        <p:spPr bwMode="auto">
          <a:xfrm>
            <a:off x="2249170" y="5291138"/>
            <a:ext cx="284861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>
                <a:solidFill>
                  <a:srgbClr val="000000"/>
                </a:solidFill>
                <a:latin typeface="Comic Sans MS" panose="030F0702030302020204" charset="0"/>
                <a:cs typeface="Comic Sans MS" panose="030F0702030302020204" charset="0"/>
              </a:rPr>
              <a:t>in his </a:t>
            </a:r>
            <a:r>
              <a:rPr lang="en-US" altLang="zh-CN" sz="3600">
                <a:solidFill>
                  <a:srgbClr val="FF0000"/>
                </a:solidFill>
                <a:latin typeface="Comic Sans MS" panose="030F0702030302020204" charset="0"/>
                <a:cs typeface="Comic Sans MS" panose="030F0702030302020204" charset="0"/>
              </a:rPr>
              <a:t>fifties</a:t>
            </a:r>
            <a:endParaRPr lang="en-US" altLang="zh-CN" sz="3600">
              <a:solidFill>
                <a:srgbClr val="FF0000"/>
              </a:solidFill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5610" name="文本框 25609"/>
          <p:cNvSpPr txBox="1">
            <a:spLocks noChangeArrowheads="1"/>
          </p:cNvSpPr>
          <p:nvPr/>
        </p:nvSpPr>
        <p:spPr bwMode="auto">
          <a:xfrm>
            <a:off x="5301933" y="5291138"/>
            <a:ext cx="293941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Times New Roman" panose="02020603050405020304" pitchFamily="18" charset="0"/>
              </a:rPr>
              <a:t>在他50多岁时</a:t>
            </a:r>
            <a:endParaRPr lang="zh-CN" altLang="en-US" sz="36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602" grpId="0"/>
      <p:bldP spid="25613" grpId="0"/>
      <p:bldP spid="25615" grpId="0"/>
      <p:bldP spid="25616" grpId="0"/>
      <p:bldP spid="25603" grpId="0"/>
      <p:bldP spid="10" grpId="0"/>
      <p:bldP spid="25611" grpId="0"/>
      <p:bldP spid="256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81025" y="-165735"/>
            <a:ext cx="13249275" cy="73818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05" y="1381125"/>
            <a:ext cx="506476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</a:rPr>
              <a:t>5.</a:t>
            </a:r>
            <a:r>
              <a:rPr lang="zh-CN" altLang="en-US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</a:rPr>
              <a:t>表达百分数、小数</a:t>
            </a:r>
            <a:endParaRPr lang="zh-CN" altLang="en-US" sz="36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77157" name="文本框 177156"/>
          <p:cNvSpPr txBox="1">
            <a:spLocks noChangeArrowheads="1"/>
          </p:cNvSpPr>
          <p:nvPr/>
        </p:nvSpPr>
        <p:spPr bwMode="auto">
          <a:xfrm>
            <a:off x="1865313" y="2347776"/>
            <a:ext cx="563435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基数词 </a:t>
            </a:r>
            <a:r>
              <a:rPr lang="en-US" altLang="zh-CN" sz="3600" b="1" dirty="0">
                <a:latin typeface="华文楷体" panose="02010600040101010101" charset="-122"/>
                <a:ea typeface="华文楷体" panose="02010600040101010101" charset="-122"/>
              </a:rPr>
              <a:t>+</a:t>
            </a:r>
            <a:r>
              <a:rPr lang="en-US" altLang="zh-CN" sz="3600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 </a:t>
            </a:r>
            <a:r>
              <a:rPr lang="en-US" altLang="zh-CN" sz="4000" b="1" dirty="0">
                <a:solidFill>
                  <a:srgbClr val="FF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percent</a:t>
            </a:r>
            <a:endParaRPr lang="en-US" altLang="zh-CN" sz="4000" b="1" dirty="0">
              <a:solidFill>
                <a:srgbClr val="FF0000"/>
              </a:solidFill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</p:txBody>
      </p:sp>
      <p:sp>
        <p:nvSpPr>
          <p:cNvPr id="177156" name="文本框 177155"/>
          <p:cNvSpPr txBox="1">
            <a:spLocks noChangeArrowheads="1"/>
          </p:cNvSpPr>
          <p:nvPr/>
        </p:nvSpPr>
        <p:spPr bwMode="auto">
          <a:xfrm>
            <a:off x="1953627" y="3177721"/>
            <a:ext cx="1728787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0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80 %</a:t>
            </a:r>
            <a:endParaRPr lang="en-US" altLang="zh-CN" sz="4000" b="1" dirty="0">
              <a:solidFill>
                <a:srgbClr val="000000"/>
              </a:solidFill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</p:txBody>
      </p:sp>
      <p:sp>
        <p:nvSpPr>
          <p:cNvPr id="177163" name="文本框 177162"/>
          <p:cNvSpPr txBox="1">
            <a:spLocks noChangeArrowheads="1"/>
          </p:cNvSpPr>
          <p:nvPr/>
        </p:nvSpPr>
        <p:spPr bwMode="auto">
          <a:xfrm>
            <a:off x="1930402" y="4164627"/>
            <a:ext cx="1728787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0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3.78</a:t>
            </a:r>
            <a:endParaRPr lang="en-US" altLang="zh-CN" sz="4000" b="1" dirty="0">
              <a:solidFill>
                <a:srgbClr val="000000"/>
              </a:solidFill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930401" y="4964092"/>
            <a:ext cx="1728787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b="1" dirty="0" smtClean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0.04</a:t>
            </a:r>
            <a:endParaRPr lang="en-US" altLang="zh-CN" sz="3600" b="1" dirty="0" smtClean="0">
              <a:solidFill>
                <a:srgbClr val="000000"/>
              </a:solidFill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</p:txBody>
      </p:sp>
      <p:sp>
        <p:nvSpPr>
          <p:cNvPr id="177158" name="文本框 177157"/>
          <p:cNvSpPr txBox="1">
            <a:spLocks noChangeArrowheads="1"/>
          </p:cNvSpPr>
          <p:nvPr/>
        </p:nvSpPr>
        <p:spPr bwMode="auto">
          <a:xfrm rot="10800000" flipV="1">
            <a:off x="4133215" y="3063875"/>
            <a:ext cx="5316220" cy="89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40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eighty </a:t>
            </a:r>
            <a:r>
              <a:rPr lang="en-US" altLang="zh-CN" sz="4000" b="1" dirty="0">
                <a:solidFill>
                  <a:srgbClr val="FF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percent</a:t>
            </a:r>
            <a:endParaRPr lang="en-US" altLang="zh-CN" sz="4000" b="1" dirty="0">
              <a:solidFill>
                <a:srgbClr val="FF0000"/>
              </a:solidFill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</p:txBody>
      </p:sp>
      <p:sp>
        <p:nvSpPr>
          <p:cNvPr id="177165" name="文本框 177164"/>
          <p:cNvSpPr txBox="1">
            <a:spLocks noChangeArrowheads="1"/>
          </p:cNvSpPr>
          <p:nvPr/>
        </p:nvSpPr>
        <p:spPr bwMode="auto">
          <a:xfrm>
            <a:off x="3824924" y="3955099"/>
            <a:ext cx="5931535" cy="89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40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three</a:t>
            </a:r>
            <a:r>
              <a:rPr lang="en-US" altLang="zh-CN" sz="4000" b="1" dirty="0">
                <a:solidFill>
                  <a:srgbClr val="0000FF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</a:t>
            </a:r>
            <a:r>
              <a:rPr lang="en-US" altLang="zh-CN" sz="4000" b="1" dirty="0">
                <a:solidFill>
                  <a:srgbClr val="FF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point</a:t>
            </a:r>
            <a:r>
              <a:rPr lang="en-US" altLang="zh-CN" sz="4000" b="1" dirty="0">
                <a:solidFill>
                  <a:srgbClr val="0000FF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</a:t>
            </a:r>
            <a:r>
              <a:rPr lang="en-US" altLang="zh-CN" sz="40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seven eight</a:t>
            </a:r>
            <a:endParaRPr lang="en-US" altLang="zh-CN" sz="4000" b="1" dirty="0"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871914" y="4717662"/>
            <a:ext cx="5200650" cy="89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40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z</a:t>
            </a:r>
            <a:r>
              <a:rPr lang="en-US" altLang="zh-CN" sz="4000" b="1" dirty="0" smtClean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ero</a:t>
            </a:r>
            <a:r>
              <a:rPr lang="en-US" altLang="zh-CN" sz="4000" b="1" dirty="0" smtClean="0">
                <a:solidFill>
                  <a:srgbClr val="0000FF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</a:t>
            </a:r>
            <a:r>
              <a:rPr lang="en-US" altLang="zh-CN" sz="4000" b="1" dirty="0" smtClean="0">
                <a:solidFill>
                  <a:srgbClr val="FF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point </a:t>
            </a:r>
            <a:r>
              <a:rPr lang="en-US" altLang="zh-CN" sz="4000" b="1" dirty="0" smtClean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zero four</a:t>
            </a:r>
            <a:endParaRPr lang="en-US" altLang="zh-CN" sz="4000" b="1" dirty="0"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7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7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7" grpId="0"/>
      <p:bldP spid="177156" grpId="0"/>
      <p:bldP spid="177163" grpId="0"/>
      <p:bldP spid="7" grpId="0"/>
      <p:bldP spid="177158" grpId="0"/>
      <p:bldP spid="177165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60714" y="1355906"/>
            <a:ext cx="41452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</a:rPr>
              <a:t>6</a:t>
            </a:r>
            <a:r>
              <a:rPr lang="en-US" altLang="zh-CN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</a:rPr>
              <a:t>.</a:t>
            </a:r>
            <a:r>
              <a:rPr lang="zh-CN" altLang="en-US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</a:rPr>
              <a:t>表示编码</a:t>
            </a:r>
            <a:endParaRPr lang="zh-CN" altLang="en-US" sz="36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78181" name="文本框 178180"/>
          <p:cNvSpPr txBox="1">
            <a:spLocks noChangeArrowheads="1"/>
          </p:cNvSpPr>
          <p:nvPr/>
        </p:nvSpPr>
        <p:spPr bwMode="auto">
          <a:xfrm>
            <a:off x="1450975" y="1790065"/>
            <a:ext cx="9578340" cy="393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4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一般编码用 </a:t>
            </a:r>
            <a:r>
              <a:rPr lang="zh-CN" altLang="en-US" sz="48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</a:t>
            </a:r>
            <a:r>
              <a:rPr lang="zh-CN" altLang="en-US" sz="4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名词 </a:t>
            </a:r>
            <a:r>
              <a:rPr lang="en-US" altLang="zh-CN" sz="4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+ </a:t>
            </a:r>
            <a:r>
              <a:rPr lang="zh-CN" altLang="en-US" sz="48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基数词</a:t>
            </a:r>
            <a:endParaRPr lang="zh-CN" altLang="en-US" sz="48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207</a:t>
            </a:r>
            <a:r>
              <a:rPr lang="zh-CN" altLang="en-US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房         </a:t>
            </a:r>
            <a:endParaRPr lang="zh-CN" altLang="en-US" sz="4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三年级一班</a:t>
            </a:r>
            <a:endParaRPr lang="zh-CN" altLang="en-US" sz="4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第五部分</a:t>
            </a:r>
            <a:endParaRPr lang="zh-CN" altLang="en-US" sz="4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第一</a:t>
            </a:r>
            <a:r>
              <a:rPr lang="zh-CN" altLang="en-US" sz="400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课</a:t>
            </a:r>
            <a:endParaRPr lang="zh-CN" altLang="en-US" sz="4000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78182" name="矩形 178181"/>
          <p:cNvSpPr>
            <a:spLocks noChangeArrowheads="1"/>
          </p:cNvSpPr>
          <p:nvPr/>
        </p:nvSpPr>
        <p:spPr bwMode="auto">
          <a:xfrm>
            <a:off x="4246201" y="2675772"/>
            <a:ext cx="5942330" cy="304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Room 207 </a:t>
            </a:r>
            <a:endParaRPr lang="en-US" altLang="zh-CN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Class </a:t>
            </a:r>
            <a:r>
              <a:rPr lang="en-US" altLang="zh-CN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One </a:t>
            </a:r>
            <a:r>
              <a:rPr lang="en-US" altLang="zh-CN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Grade </a:t>
            </a:r>
            <a:r>
              <a:rPr lang="en-US" altLang="zh-CN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Three</a:t>
            </a:r>
            <a:endParaRPr lang="en-US" altLang="zh-CN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Part Five </a:t>
            </a:r>
            <a:endParaRPr lang="en-US" altLang="zh-CN" sz="4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Lesson One</a:t>
            </a:r>
            <a:endParaRPr lang="en-US" altLang="zh-CN" sz="4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8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8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8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8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50504" y="1330143"/>
            <a:ext cx="41452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</a:rPr>
              <a:t>7.</a:t>
            </a:r>
            <a:r>
              <a:rPr lang="zh-CN" altLang="en-US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</a:rPr>
              <a:t>加减乘除表达法</a:t>
            </a:r>
            <a:endParaRPr lang="zh-CN" altLang="en-US" sz="36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华文楷体" panose="02010600040101010101" charset="-122"/>
              <a:ea typeface="华文楷体" panose="02010600040101010101" charset="-122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84530" y="1973580"/>
          <a:ext cx="8808085" cy="3962400"/>
        </p:xfrm>
        <a:graphic>
          <a:graphicData uri="http://schemas.openxmlformats.org/drawingml/2006/table">
            <a:tbl>
              <a:tblPr/>
              <a:tblGrid>
                <a:gridCol w="854710"/>
                <a:gridCol w="1773555"/>
                <a:gridCol w="6179820"/>
              </a:tblGrid>
              <a:tr h="990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3200" kern="100" dirty="0"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Times New Roman" panose="02020603050405020304" pitchFamily="18" charset="0"/>
                        </a:rPr>
                        <a:t>加</a:t>
                      </a:r>
                      <a:endParaRPr lang="zh-CN" sz="3200" kern="100" dirty="0">
                        <a:effectLst/>
                        <a:latin typeface="华文楷体" panose="02010600040101010101" charset="-122"/>
                        <a:ea typeface="华文楷体" panose="0201060004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and/plus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6</a:t>
                      </a:r>
                      <a:r>
                        <a:rPr lang="zh-CN" sz="3200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＋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4</a:t>
                      </a:r>
                      <a:r>
                        <a:rPr lang="zh-CN" sz="3200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＝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10</a:t>
                      </a:r>
                      <a:r>
                        <a:rPr lang="zh-CN" sz="3200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　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Six </a:t>
                      </a: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and/plus 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four is ten.</a:t>
                      </a:r>
                      <a:endParaRPr lang="zh-CN" sz="3200" kern="100" dirty="0">
                        <a:effectLst/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3200" kern="100"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Times New Roman" panose="02020603050405020304" pitchFamily="18" charset="0"/>
                        </a:rPr>
                        <a:t>减</a:t>
                      </a:r>
                      <a:endParaRPr lang="zh-CN" sz="3200" kern="100">
                        <a:effectLst/>
                        <a:latin typeface="华文楷体" panose="02010600040101010101" charset="-122"/>
                        <a:ea typeface="华文楷体" panose="0201060004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minus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8</a:t>
                      </a:r>
                      <a:r>
                        <a:rPr lang="zh-CN" sz="3200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－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3</a:t>
                      </a:r>
                      <a:r>
                        <a:rPr lang="zh-CN" sz="3200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＝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5</a:t>
                      </a:r>
                      <a:r>
                        <a:rPr lang="zh-CN" sz="3200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　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Eight </a:t>
                      </a: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minus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three is five.</a:t>
                      </a:r>
                      <a:endParaRPr lang="zh-CN" sz="3200" kern="100" dirty="0">
                        <a:effectLst/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3200" kern="100"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Times New Roman" panose="02020603050405020304" pitchFamily="18" charset="0"/>
                        </a:rPr>
                        <a:t>乘</a:t>
                      </a:r>
                      <a:endParaRPr lang="zh-CN" sz="3200" kern="100">
                        <a:effectLst/>
                        <a:latin typeface="华文楷体" panose="02010600040101010101" charset="-122"/>
                        <a:ea typeface="华文楷体" panose="0201060004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times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3×3</a:t>
                      </a:r>
                      <a:r>
                        <a:rPr lang="zh-CN" sz="3200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＝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9</a:t>
                      </a:r>
                      <a:r>
                        <a:rPr lang="zh-CN" sz="3200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　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Three </a:t>
                      </a: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times 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three is nine.</a:t>
                      </a:r>
                      <a:endParaRPr lang="zh-CN" sz="3200" kern="100" dirty="0">
                        <a:effectLst/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3200" kern="100"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Times New Roman" panose="02020603050405020304" pitchFamily="18" charset="0"/>
                        </a:rPr>
                        <a:t>除</a:t>
                      </a:r>
                      <a:endParaRPr lang="zh-CN" sz="3200" kern="100">
                        <a:effectLst/>
                        <a:latin typeface="华文楷体" panose="02010600040101010101" charset="-122"/>
                        <a:ea typeface="华文楷体" panose="0201060004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divided by</a:t>
                      </a:r>
                      <a:endParaRPr lang="en-US" sz="3200" b="1" kern="100" dirty="0">
                        <a:solidFill>
                          <a:srgbClr val="FF0000"/>
                        </a:solidFill>
                        <a:effectLst/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18÷9</a:t>
                      </a:r>
                      <a:r>
                        <a:rPr lang="zh-CN" sz="3200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＝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2</a:t>
                      </a:r>
                      <a:r>
                        <a:rPr lang="zh-CN" sz="3200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　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Eighteen </a:t>
                      </a: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divided by</a:t>
                      </a:r>
                      <a:r>
                        <a:rPr lang="en-US" sz="3200" b="1" kern="100" dirty="0">
                          <a:effectLst/>
                          <a:latin typeface="Comic Sans MS" panose="030F0702030302020204" charset="0"/>
                          <a:ea typeface="华文楷体" panose="02010600040101010101" charset="-122"/>
                          <a:cs typeface="Comic Sans MS" panose="030F0702030302020204" charset="0"/>
                        </a:rPr>
                        <a:t> nine is two.</a:t>
                      </a:r>
                      <a:endParaRPr lang="zh-CN" sz="3200" kern="100" dirty="0">
                        <a:effectLst/>
                        <a:latin typeface="Comic Sans MS" panose="030F0702030302020204" charset="0"/>
                        <a:ea typeface="华文楷体" panose="02010600040101010101" charset="-122"/>
                        <a:cs typeface="Comic Sans MS" panose="030F0702030302020204" charset="0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4828" y="410270"/>
            <a:ext cx="414528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</a:rPr>
              <a:t>8.</a:t>
            </a:r>
            <a:r>
              <a:rPr lang="zh-CN" altLang="en-US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</a:rPr>
              <a:t>倍数</a:t>
            </a:r>
            <a:r>
              <a:rPr lang="zh-CN" altLang="en-US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</a:rPr>
              <a:t>表达法</a:t>
            </a:r>
            <a:endParaRPr lang="zh-CN" altLang="en-US" sz="36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97636" name="矩形 197635"/>
          <p:cNvSpPr>
            <a:spLocks noChangeArrowheads="1"/>
          </p:cNvSpPr>
          <p:nvPr/>
        </p:nvSpPr>
        <p:spPr bwMode="auto">
          <a:xfrm>
            <a:off x="684530" y="1219835"/>
            <a:ext cx="10921365" cy="115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cene3d>
              <a:camera prst="orthographicFront"/>
              <a:lightRig rig="threePt" dir="t"/>
            </a:scene3d>
          </a:bodyPr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SzPct val="90000"/>
            </a:pPr>
            <a:r>
              <a:rPr lang="zh-CN" alt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一倍    </a:t>
            </a:r>
            <a:r>
              <a:rPr lang="en-US" altLang="zh-CN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once</a:t>
            </a:r>
            <a:r>
              <a:rPr lang="zh-CN" alt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，两倍    </a:t>
            </a:r>
            <a:r>
              <a:rPr lang="en-US" altLang="zh-CN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twice</a:t>
            </a:r>
            <a:r>
              <a:rPr lang="zh-CN" alt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，</a:t>
            </a:r>
            <a:endParaRPr lang="zh-CN" altLang="en-US" sz="2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spcBef>
                <a:spcPct val="20000"/>
              </a:spcBef>
              <a:buSzPct val="90000"/>
            </a:pPr>
            <a:r>
              <a:rPr lang="zh-CN" alt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三倍    </a:t>
            </a:r>
            <a:r>
              <a:rPr lang="en-US" altLang="zh-CN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three times  (</a:t>
            </a:r>
            <a:r>
              <a:rPr lang="zh-CN" alt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三倍或以上  基数词＋</a:t>
            </a:r>
            <a:r>
              <a:rPr lang="en-US" altLang="zh-CN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times)</a:t>
            </a:r>
            <a:endParaRPr lang="en-US" altLang="zh-CN" sz="2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97638" name="矩形 197637"/>
          <p:cNvSpPr>
            <a:spLocks noChangeArrowheads="1"/>
          </p:cNvSpPr>
          <p:nvPr/>
        </p:nvSpPr>
        <p:spPr bwMode="auto">
          <a:xfrm>
            <a:off x="684530" y="2615565"/>
            <a:ext cx="9361170" cy="1076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     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This box is </a:t>
            </a:r>
            <a:r>
              <a:rPr lang="en-US" altLang="zh-CN" sz="3200" b="1" u="sng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five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time</a:t>
            </a:r>
            <a:r>
              <a:rPr lang="en-US" altLang="zh-CN" sz="3200" b="1" dirty="0">
                <a:solidFill>
                  <a:srgbClr val="FF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s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as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big </a:t>
            </a:r>
            <a:r>
              <a:rPr lang="en-US" altLang="zh-CN" sz="3200" b="1" dirty="0">
                <a:solidFill>
                  <a:srgbClr val="0000FF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as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that one.</a:t>
            </a:r>
            <a:endParaRPr lang="en-US" altLang="zh-CN" sz="3200" b="1" dirty="0">
              <a:solidFill>
                <a:srgbClr val="000000"/>
              </a:solidFill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  <a:p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=This box is </a:t>
            </a:r>
            <a:r>
              <a:rPr lang="en-US" altLang="zh-CN" sz="3200" b="1" u="sng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four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time</a:t>
            </a:r>
            <a:r>
              <a:rPr lang="en-US" altLang="zh-CN" sz="3200" b="1" dirty="0">
                <a:solidFill>
                  <a:srgbClr val="FF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s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big</a:t>
            </a:r>
            <a:r>
              <a:rPr lang="en-US" altLang="zh-CN" sz="3200" b="1" dirty="0">
                <a:solidFill>
                  <a:srgbClr val="0000FF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ger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than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that one.</a:t>
            </a:r>
            <a:endParaRPr lang="en-US" altLang="zh-CN" sz="3200" b="1" dirty="0">
              <a:solidFill>
                <a:srgbClr val="000000"/>
              </a:solidFill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</p:txBody>
      </p:sp>
      <p:sp>
        <p:nvSpPr>
          <p:cNvPr id="197639" name="矩形 197638"/>
          <p:cNvSpPr>
            <a:spLocks noChangeArrowheads="1"/>
          </p:cNvSpPr>
          <p:nvPr/>
        </p:nvSpPr>
        <p:spPr bwMode="auto">
          <a:xfrm>
            <a:off x="635000" y="3691890"/>
            <a:ext cx="9410700" cy="25533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 smtClean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1.</a:t>
            </a:r>
            <a:r>
              <a:rPr lang="en-US" altLang="zh-CN" b="1" dirty="0" smtClean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</a:t>
            </a:r>
            <a:r>
              <a:rPr lang="en-US" altLang="zh-CN" b="1" dirty="0" smtClean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A + be + </a:t>
            </a:r>
            <a:r>
              <a:rPr lang="zh-CN" altLang="en-US" sz="3200" b="1" u="sng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倍数</a:t>
            </a:r>
            <a:r>
              <a:rPr lang="zh-CN" altLang="en-US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+ </a:t>
            </a:r>
            <a:r>
              <a:rPr lang="en-US" altLang="zh-CN" sz="3200" b="1" dirty="0">
                <a:solidFill>
                  <a:srgbClr val="0000FF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as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+adj.</a:t>
            </a:r>
            <a:r>
              <a:rPr lang="zh-CN" altLang="en-US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原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+ </a:t>
            </a:r>
            <a:r>
              <a:rPr lang="en-US" altLang="zh-CN" sz="3200" b="1" dirty="0">
                <a:solidFill>
                  <a:srgbClr val="0000FF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as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+B.</a:t>
            </a:r>
            <a:endParaRPr lang="en-US" altLang="zh-CN" sz="3200" b="1" dirty="0">
              <a:solidFill>
                <a:srgbClr val="000000"/>
              </a:solidFill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  <a:p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    A</a:t>
            </a:r>
            <a:r>
              <a:rPr lang="zh-CN" altLang="en-US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是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B</a:t>
            </a:r>
            <a:r>
              <a:rPr lang="zh-CN" altLang="en-US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的 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…</a:t>
            </a:r>
            <a:r>
              <a:rPr lang="zh-CN" altLang="en-US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倍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…</a:t>
            </a:r>
            <a:endParaRPr lang="en-US" altLang="zh-CN" sz="3200" b="1" dirty="0">
              <a:solidFill>
                <a:srgbClr val="000000"/>
              </a:solidFill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  <a:p>
            <a:endParaRPr lang="en-US" altLang="zh-CN" sz="3200" b="1" dirty="0">
              <a:solidFill>
                <a:srgbClr val="000000"/>
              </a:solidFill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  <a:p>
            <a:r>
              <a:rPr lang="en-US" altLang="zh-CN" sz="3200" b="1" dirty="0" smtClean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2.</a:t>
            </a:r>
            <a:r>
              <a:rPr lang="en-US" altLang="zh-CN" b="1" dirty="0" smtClean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 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C + be + </a:t>
            </a:r>
            <a:r>
              <a:rPr lang="zh-CN" altLang="en-US" sz="3200" b="1" u="sng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倍数</a:t>
            </a:r>
            <a:r>
              <a:rPr lang="zh-CN" altLang="en-US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+ adj.</a:t>
            </a:r>
            <a:r>
              <a:rPr lang="zh-CN" altLang="en-US" sz="3200" b="1" dirty="0">
                <a:solidFill>
                  <a:srgbClr val="0000FF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比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+ </a:t>
            </a:r>
            <a:r>
              <a:rPr lang="en-US" altLang="zh-CN" sz="3200" b="1" dirty="0">
                <a:solidFill>
                  <a:srgbClr val="0000FF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than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+D.</a:t>
            </a:r>
            <a:endParaRPr lang="en-US" altLang="zh-CN" sz="3200" b="1" dirty="0">
              <a:solidFill>
                <a:srgbClr val="000000"/>
              </a:solidFill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  <a:p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    C</a:t>
            </a:r>
            <a:r>
              <a:rPr lang="zh-CN" altLang="en-US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比</a:t>
            </a:r>
            <a:r>
              <a:rPr lang="en-US" altLang="zh-CN" sz="3200" b="1" dirty="0" smtClean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D </a:t>
            </a:r>
            <a:r>
              <a:rPr lang="en-US" altLang="zh-CN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… …</a:t>
            </a:r>
            <a:r>
              <a:rPr lang="zh-CN" altLang="en-US" sz="3200" b="1" dirty="0">
                <a:solidFill>
                  <a:srgbClr val="00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倍</a:t>
            </a:r>
            <a:endParaRPr lang="zh-CN" altLang="en-US" sz="3200" b="1" dirty="0">
              <a:solidFill>
                <a:srgbClr val="000000"/>
              </a:solidFill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7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6" grpId="0"/>
      <p:bldP spid="197638" grpId="0" bldLvl="0" animBg="1"/>
      <p:bldP spid="197639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02945" y="12325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4828" y="410270"/>
            <a:ext cx="414528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</a:rPr>
              <a:t>9.</a:t>
            </a:r>
            <a:r>
              <a:rPr lang="zh-CN" altLang="zh-CN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</a:rPr>
              <a:t>年月日</a:t>
            </a:r>
            <a:r>
              <a:rPr lang="zh-CN" altLang="en-US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华文楷体" panose="02010600040101010101" charset="-122"/>
                <a:ea typeface="华文楷体" panose="02010600040101010101" charset="-122"/>
              </a:rPr>
              <a:t>表达法</a:t>
            </a:r>
            <a:endParaRPr lang="zh-CN" altLang="en-US" sz="36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1112521" y="1067754"/>
            <a:ext cx="910907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黑体" panose="02010609060101010101" pitchFamily="49" charset="-122"/>
              </a:rPr>
              <a:t>a.</a:t>
            </a:r>
            <a:r>
              <a:rPr lang="zh-CN" altLang="en-US" sz="3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黑体" panose="02010609060101010101" pitchFamily="49" charset="-122"/>
              </a:rPr>
              <a:t>月日</a:t>
            </a:r>
            <a:r>
              <a:rPr lang="en-US" altLang="zh-CN" sz="3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黑体" panose="02010609060101010101" pitchFamily="49" charset="-122"/>
              </a:rPr>
              <a:t>,</a:t>
            </a:r>
            <a:r>
              <a:rPr lang="zh-CN" altLang="en-US" sz="3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黑体" panose="02010609060101010101" pitchFamily="49" charset="-122"/>
              </a:rPr>
              <a:t>年</a:t>
            </a:r>
            <a:endParaRPr lang="zh-CN" altLang="en-US" sz="3200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ea typeface="黑体" panose="02010609060101010101" pitchFamily="49" charset="-122"/>
            </a:endParaRPr>
          </a:p>
        </p:txBody>
      </p:sp>
      <p:sp>
        <p:nvSpPr>
          <p:cNvPr id="129044" name="Text Box 20"/>
          <p:cNvSpPr txBox="1">
            <a:spLocks noChangeArrowheads="1"/>
          </p:cNvSpPr>
          <p:nvPr/>
        </p:nvSpPr>
        <p:spPr bwMode="auto">
          <a:xfrm>
            <a:off x="916305" y="1651319"/>
            <a:ext cx="9144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ea typeface="黑体" panose="02010609060101010101" pitchFamily="49" charset="-122"/>
              </a:rPr>
              <a:t>在</a:t>
            </a:r>
            <a:r>
              <a:rPr lang="en-US" altLang="zh-CN" sz="3200" b="1" dirty="0">
                <a:ea typeface="黑体" panose="02010609060101010101" pitchFamily="49" charset="-122"/>
              </a:rPr>
              <a:t>2008</a:t>
            </a:r>
            <a:r>
              <a:rPr lang="zh-CN" altLang="en-US" sz="3200" b="1" dirty="0">
                <a:ea typeface="黑体" panose="02010609060101010101" pitchFamily="49" charset="-122"/>
              </a:rPr>
              <a:t>年</a:t>
            </a:r>
            <a:r>
              <a:rPr lang="en-US" altLang="zh-CN" sz="3200" b="1" dirty="0">
                <a:ea typeface="黑体" panose="02010609060101010101" pitchFamily="49" charset="-122"/>
              </a:rPr>
              <a:t>10</a:t>
            </a:r>
            <a:r>
              <a:rPr lang="zh-CN" altLang="en-US" sz="3200" b="1" dirty="0">
                <a:ea typeface="黑体" panose="02010609060101010101" pitchFamily="49" charset="-122"/>
              </a:rPr>
              <a:t>月</a:t>
            </a:r>
            <a:r>
              <a:rPr lang="en-US" altLang="zh-CN" sz="3200" b="1" dirty="0"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ea typeface="黑体" panose="02010609060101010101" pitchFamily="49" charset="-122"/>
              </a:rPr>
              <a:t>日</a:t>
            </a:r>
            <a:r>
              <a:rPr lang="zh-CN" altLang="en-US" sz="3200" b="1" dirty="0">
                <a:ea typeface="黑体" panose="02010609060101010101" pitchFamily="49" charset="-122"/>
                <a:sym typeface="Wingdings" panose="05000000000000000000" pitchFamily="2" charset="2"/>
              </a:rPr>
              <a:t>写作</a:t>
            </a:r>
            <a:r>
              <a:rPr lang="en-US" altLang="zh-CN" sz="2800" b="1" dirty="0">
                <a:ea typeface="黑体" panose="02010609060101010101" pitchFamily="49" charset="-122"/>
              </a:rPr>
              <a:t>on</a:t>
            </a:r>
            <a:r>
              <a:rPr lang="en-US" altLang="zh-CN" sz="3200" b="1" dirty="0">
                <a:ea typeface="黑体" panose="02010609060101010101" pitchFamily="49" charset="-122"/>
              </a:rPr>
              <a:t> October 1st, 2008</a:t>
            </a:r>
            <a:endParaRPr lang="en-US" altLang="zh-CN" sz="3200" b="1" dirty="0">
              <a:ea typeface="黑体" panose="02010609060101010101" pitchFamily="49" charset="-122"/>
            </a:endParaRPr>
          </a:p>
        </p:txBody>
      </p:sp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916305" y="2149475"/>
            <a:ext cx="950150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latin typeface="Comic Sans MS" panose="030F0702030302020204" charset="0"/>
                <a:ea typeface="黑体" panose="02010609060101010101" pitchFamily="49" charset="-122"/>
                <a:cs typeface="Comic Sans MS" panose="030F0702030302020204" charset="0"/>
              </a:rPr>
              <a:t>on October the first, two thousand and eight</a:t>
            </a:r>
            <a:endParaRPr lang="en-US" altLang="zh-CN" sz="3200" b="1">
              <a:latin typeface="Comic Sans MS" panose="030F0702030302020204" charset="0"/>
              <a:ea typeface="黑体" panose="02010609060101010101" pitchFamily="49" charset="-122"/>
              <a:cs typeface="Comic Sans MS" panose="030F0702030302020204" charset="0"/>
            </a:endParaRPr>
          </a:p>
        </p:txBody>
      </p:sp>
      <p:sp>
        <p:nvSpPr>
          <p:cNvPr id="20487" name="Line 10"/>
          <p:cNvSpPr>
            <a:spLocks noChangeShapeType="1"/>
          </p:cNvSpPr>
          <p:nvPr/>
        </p:nvSpPr>
        <p:spPr bwMode="auto">
          <a:xfrm>
            <a:off x="1684338" y="2733040"/>
            <a:ext cx="1441450" cy="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5" name="Line 7"/>
          <p:cNvSpPr>
            <a:spLocks noChangeShapeType="1"/>
          </p:cNvSpPr>
          <p:nvPr/>
        </p:nvSpPr>
        <p:spPr bwMode="auto">
          <a:xfrm>
            <a:off x="3466465" y="2726055"/>
            <a:ext cx="1511300" cy="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0" name="Line 15"/>
          <p:cNvSpPr>
            <a:spLocks noChangeShapeType="1"/>
          </p:cNvSpPr>
          <p:nvPr/>
        </p:nvSpPr>
        <p:spPr bwMode="auto">
          <a:xfrm>
            <a:off x="5594350" y="2733040"/>
            <a:ext cx="4465638" cy="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6" name="Text Box 9"/>
          <p:cNvSpPr txBox="1">
            <a:spLocks noChangeArrowheads="1"/>
          </p:cNvSpPr>
          <p:nvPr/>
        </p:nvSpPr>
        <p:spPr bwMode="auto">
          <a:xfrm>
            <a:off x="1505269" y="2732724"/>
            <a:ext cx="18002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b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</a:b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首字母大写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3466149" y="2807654"/>
            <a:ext cx="1728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solidFill>
                  <a:srgbClr val="FF0000"/>
                </a:solidFill>
                <a:ea typeface="黑体" panose="02010609060101010101" pitchFamily="49" charset="-122"/>
              </a:rPr>
              <a:t>日</a:t>
            </a:r>
            <a:endParaRPr lang="zh-CN" altLang="en-US" sz="2000" b="1">
              <a:solidFill>
                <a:srgbClr val="FF0000"/>
              </a:solidFill>
              <a:ea typeface="黑体" panose="02010609060101010101" pitchFamily="49" charset="-122"/>
            </a:endParaRPr>
          </a:p>
          <a:p>
            <a:pPr algn="ctr"/>
            <a:r>
              <a:rPr lang="en-US" altLang="zh-CN" sz="2000" b="1">
                <a:solidFill>
                  <a:srgbClr val="FF0000"/>
                </a:solidFill>
                <a:ea typeface="黑体" panose="02010609060101010101" pitchFamily="49" charset="-122"/>
              </a:rPr>
              <a:t>the + </a:t>
            </a:r>
            <a:r>
              <a:rPr lang="zh-CN" altLang="en-US" sz="2000" b="1">
                <a:solidFill>
                  <a:srgbClr val="FF0000"/>
                </a:solidFill>
                <a:ea typeface="黑体" panose="02010609060101010101" pitchFamily="49" charset="-122"/>
              </a:rPr>
              <a:t>序数词</a:t>
            </a:r>
            <a:endParaRPr lang="zh-CN" altLang="en-US" sz="20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20491" name="Text Box 16"/>
          <p:cNvSpPr txBox="1">
            <a:spLocks noChangeArrowheads="1"/>
          </p:cNvSpPr>
          <p:nvPr/>
        </p:nvSpPr>
        <p:spPr bwMode="auto">
          <a:xfrm>
            <a:off x="6395720" y="2743201"/>
            <a:ext cx="25209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（两位两位读）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488" name="Line 12"/>
          <p:cNvSpPr>
            <a:spLocks noChangeShapeType="1"/>
          </p:cNvSpPr>
          <p:nvPr/>
        </p:nvSpPr>
        <p:spPr bwMode="auto">
          <a:xfrm>
            <a:off x="5236210" y="2654618"/>
            <a:ext cx="503238" cy="1008062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9" name="Text Box 13"/>
          <p:cNvSpPr txBox="1">
            <a:spLocks noChangeArrowheads="1"/>
          </p:cNvSpPr>
          <p:nvPr/>
        </p:nvSpPr>
        <p:spPr bwMode="auto">
          <a:xfrm>
            <a:off x="4873625" y="3632201"/>
            <a:ext cx="215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月日与年之间用逗号分开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9045" name="Rectangle 21"/>
          <p:cNvSpPr>
            <a:spLocks noChangeArrowheads="1"/>
          </p:cNvSpPr>
          <p:nvPr/>
        </p:nvSpPr>
        <p:spPr bwMode="auto">
          <a:xfrm>
            <a:off x="1273810" y="4454526"/>
            <a:ext cx="4465638" cy="127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黑体" panose="02010609060101010101" pitchFamily="49" charset="-122"/>
              </a:rPr>
              <a:t>b. </a:t>
            </a:r>
            <a:r>
              <a:rPr lang="zh-CN" altLang="en-US" sz="3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黑体" panose="02010609060101010101" pitchFamily="49" charset="-122"/>
              </a:rPr>
              <a:t>月日</a:t>
            </a:r>
            <a:r>
              <a:rPr lang="zh-CN" altLang="en-US" sz="3200" b="1">
                <a:ea typeface="黑体" panose="02010609060101010101" pitchFamily="49" charset="-122"/>
              </a:rPr>
              <a:t>     在</a:t>
            </a:r>
            <a:r>
              <a:rPr lang="en-US" altLang="zh-CN" sz="3200" b="1">
                <a:ea typeface="黑体" panose="02010609060101010101" pitchFamily="49" charset="-122"/>
              </a:rPr>
              <a:t>8</a:t>
            </a:r>
            <a:r>
              <a:rPr lang="zh-CN" altLang="en-US" sz="3200" b="1">
                <a:ea typeface="黑体" panose="02010609060101010101" pitchFamily="49" charset="-122"/>
              </a:rPr>
              <a:t>月</a:t>
            </a:r>
            <a:r>
              <a:rPr lang="en-US" altLang="zh-CN" sz="3200" b="1">
                <a:ea typeface="黑体" panose="02010609060101010101" pitchFamily="49" charset="-122"/>
              </a:rPr>
              <a:t>9</a:t>
            </a:r>
            <a:r>
              <a:rPr lang="zh-CN" altLang="en-US" sz="3200" b="1">
                <a:ea typeface="黑体" panose="02010609060101010101" pitchFamily="49" charset="-122"/>
              </a:rPr>
              <a:t>日</a:t>
            </a:r>
            <a:endParaRPr lang="zh-CN" altLang="en-US" sz="3200" b="1"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黑体" panose="02010609060101010101" pitchFamily="49" charset="-122"/>
              </a:rPr>
              <a:t>c.</a:t>
            </a:r>
            <a:r>
              <a:rPr lang="zh-CN" altLang="en-US" sz="3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黑体" panose="02010609060101010101" pitchFamily="49" charset="-122"/>
              </a:rPr>
              <a:t>月年 </a:t>
            </a:r>
            <a:r>
              <a:rPr lang="zh-CN" altLang="en-US" sz="3200" b="1">
                <a:ea typeface="黑体" panose="02010609060101010101" pitchFamily="49" charset="-122"/>
              </a:rPr>
              <a:t>    在</a:t>
            </a:r>
            <a:r>
              <a:rPr lang="en-US" altLang="zh-CN" sz="3200" b="1">
                <a:ea typeface="黑体" panose="02010609060101010101" pitchFamily="49" charset="-122"/>
              </a:rPr>
              <a:t>2010</a:t>
            </a:r>
            <a:r>
              <a:rPr lang="zh-CN" altLang="en-US" sz="3200" b="1">
                <a:ea typeface="黑体" panose="02010609060101010101" pitchFamily="49" charset="-122"/>
              </a:rPr>
              <a:t>年</a:t>
            </a:r>
            <a:r>
              <a:rPr lang="en-US" altLang="zh-CN" sz="3200" b="1">
                <a:ea typeface="黑体" panose="02010609060101010101" pitchFamily="49" charset="-122"/>
              </a:rPr>
              <a:t>5</a:t>
            </a:r>
            <a:r>
              <a:rPr lang="zh-CN" altLang="en-US" sz="3200" b="1">
                <a:ea typeface="黑体" panose="02010609060101010101" pitchFamily="49" charset="-122"/>
              </a:rPr>
              <a:t>月</a:t>
            </a:r>
            <a:endParaRPr lang="zh-CN" altLang="en-US" sz="3200" b="1">
              <a:ea typeface="黑体" panose="02010609060101010101" pitchFamily="49" charset="-122"/>
            </a:endParaRPr>
          </a:p>
        </p:txBody>
      </p:sp>
      <p:sp>
        <p:nvSpPr>
          <p:cNvPr id="129041" name="Text Box 17"/>
          <p:cNvSpPr txBox="1">
            <a:spLocks noChangeArrowheads="1"/>
          </p:cNvSpPr>
          <p:nvPr/>
        </p:nvSpPr>
        <p:spPr bwMode="auto">
          <a:xfrm>
            <a:off x="5375276" y="4454525"/>
            <a:ext cx="52927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/>
              <a:t>写作</a:t>
            </a:r>
            <a:r>
              <a:rPr lang="en-US" altLang="zh-CN" sz="3200" b="1"/>
              <a:t>on August 9(th)</a:t>
            </a:r>
            <a:endParaRPr lang="en-US" altLang="zh-CN" sz="3200" b="1"/>
          </a:p>
        </p:txBody>
      </p:sp>
      <p:sp>
        <p:nvSpPr>
          <p:cNvPr id="129042" name="Text Box 18"/>
          <p:cNvSpPr txBox="1">
            <a:spLocks noChangeArrowheads="1"/>
          </p:cNvSpPr>
          <p:nvPr/>
        </p:nvSpPr>
        <p:spPr bwMode="auto">
          <a:xfrm>
            <a:off x="6096000" y="5178426"/>
            <a:ext cx="4572000" cy="555625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5000"/>
              </a:lnSpc>
            </a:pPr>
            <a:r>
              <a:rPr lang="zh-CN" altLang="en-US" sz="3200" b="1">
                <a:solidFill>
                  <a:srgbClr val="FFFF00"/>
                </a:solidFill>
              </a:rPr>
              <a:t>写作</a:t>
            </a:r>
            <a:r>
              <a:rPr lang="en-US" altLang="zh-CN" sz="3200" b="1">
                <a:solidFill>
                  <a:srgbClr val="FF0000"/>
                </a:solidFill>
              </a:rPr>
              <a:t>in</a:t>
            </a:r>
            <a:r>
              <a:rPr lang="en-US" altLang="zh-CN" sz="3200" b="1">
                <a:solidFill>
                  <a:srgbClr val="000000"/>
                </a:solidFill>
              </a:rPr>
              <a:t> </a:t>
            </a:r>
            <a:r>
              <a:rPr lang="en-US" altLang="zh-CN" sz="3200" b="1">
                <a:solidFill>
                  <a:srgbClr val="FFFF00"/>
                </a:solidFill>
              </a:rPr>
              <a:t>May, 2010</a:t>
            </a:r>
            <a:endParaRPr lang="en-US" altLang="zh-CN" sz="3200" b="1">
              <a:solidFill>
                <a:srgbClr val="FFFF00"/>
              </a:solidFill>
            </a:endParaRPr>
          </a:p>
        </p:txBody>
      </p:sp>
      <p:sp>
        <p:nvSpPr>
          <p:cNvPr id="129043" name="Text Box 19"/>
          <p:cNvSpPr txBox="1">
            <a:spLocks noChangeArrowheads="1"/>
          </p:cNvSpPr>
          <p:nvPr/>
        </p:nvSpPr>
        <p:spPr bwMode="auto">
          <a:xfrm>
            <a:off x="1992313" y="5876926"/>
            <a:ext cx="5472112" cy="701675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1">
                <a:solidFill>
                  <a:srgbClr val="FFFF00"/>
                </a:solidFill>
                <a:ea typeface="黑体" panose="02010609060101010101" pitchFamily="49" charset="-122"/>
              </a:rPr>
              <a:t>有日用</a:t>
            </a:r>
            <a:r>
              <a:rPr lang="zh-CN" altLang="en-US" b="1">
                <a:solidFill>
                  <a:srgbClr val="000000"/>
                </a:solidFill>
                <a:ea typeface="黑体" panose="02010609060101010101" pitchFamily="49" charset="-122"/>
              </a:rPr>
              <a:t> </a:t>
            </a:r>
            <a:r>
              <a:rPr lang="en-US" altLang="zh-CN" b="1">
                <a:solidFill>
                  <a:srgbClr val="FF0000"/>
                </a:solidFill>
                <a:ea typeface="黑体" panose="02010609060101010101" pitchFamily="49" charset="-122"/>
              </a:rPr>
              <a:t>on</a:t>
            </a:r>
            <a:r>
              <a:rPr lang="en-US" altLang="zh-CN" b="1">
                <a:solidFill>
                  <a:srgbClr val="FFFF00"/>
                </a:solidFill>
                <a:ea typeface="黑体" panose="02010609060101010101" pitchFamily="49" charset="-122"/>
              </a:rPr>
              <a:t>; </a:t>
            </a:r>
            <a:r>
              <a:rPr lang="zh-CN" altLang="en-US" b="1">
                <a:solidFill>
                  <a:srgbClr val="FFFF00"/>
                </a:solidFill>
                <a:ea typeface="黑体" panose="02010609060101010101" pitchFamily="49" charset="-122"/>
              </a:rPr>
              <a:t>无日用</a:t>
            </a:r>
            <a:r>
              <a:rPr lang="en-US" altLang="zh-CN" b="1">
                <a:solidFill>
                  <a:srgbClr val="FF0000"/>
                </a:solidFill>
                <a:ea typeface="黑体" panose="02010609060101010101" pitchFamily="49" charset="-122"/>
              </a:rPr>
              <a:t>in</a:t>
            </a:r>
            <a:endParaRPr lang="en-US" altLang="zh-CN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29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9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9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9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29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  <p:bldP spid="129044" grpId="0"/>
      <p:bldP spid="129028" grpId="0"/>
      <p:bldP spid="129045" grpId="0"/>
      <p:bldP spid="129041" grpId="0"/>
      <p:bldP spid="129042" grpId="0" bldLvl="0" animBg="1"/>
      <p:bldP spid="129043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8245" name="文本框 156742"/>
          <p:cNvSpPr txBox="1">
            <a:spLocks noChangeArrowheads="1"/>
          </p:cNvSpPr>
          <p:nvPr/>
        </p:nvSpPr>
        <p:spPr bwMode="auto">
          <a:xfrm>
            <a:off x="184785" y="141605"/>
            <a:ext cx="5375910" cy="521970"/>
          </a:xfrm>
          <a:prstGeom prst="rect">
            <a:avLst/>
          </a:prstGeom>
          <a:solidFill>
            <a:srgbClr val="3399FF">
              <a:alpha val="36078"/>
            </a:srgbClr>
          </a:solidFill>
          <a:ln>
            <a:noFill/>
          </a:ln>
          <a:effectLst>
            <a:prstShdw prst="shdw17" dist="17961" dir="2700000">
              <a:srgbClr val="1F5C99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方正舒体" panose="02010601030101010101" charset="-122"/>
                <a:ea typeface="方正舒体" panose="02010601030101010101" charset="-122"/>
              </a:rPr>
              <a:t>二.序数词的基本用法</a:t>
            </a:r>
            <a:endParaRPr lang="zh-CN" altLang="en-US" sz="28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399415" y="1736090"/>
            <a:ext cx="8674100" cy="412305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zh-CN" alt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</a:t>
            </a: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1.在使用序数词时，通常前面要</a:t>
            </a:r>
            <a:endParaRPr lang="zh-CN" altLang="en-US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marL="742950" indent="-742950">
              <a:spcBef>
                <a:spcPct val="50000"/>
              </a:spcBef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  加定冠词</a:t>
            </a: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the</a:t>
            </a:r>
            <a:r>
              <a:rPr lang="en-US" altLang="zh-CN" sz="4000" b="1" dirty="0" smtClean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.</a:t>
            </a:r>
            <a:endParaRPr lang="en-US" altLang="zh-CN" sz="4000" b="1" dirty="0" smtClean="0">
              <a:latin typeface="华文楷体" panose="02010600040101010101" charset="-122"/>
              <a:ea typeface="华文楷体" panose="02010600040101010101" charset="-122"/>
              <a:cs typeface="hakuyoxingshu7000" pitchFamily="2" charset="-122"/>
            </a:endParaRPr>
          </a:p>
          <a:p>
            <a:pPr marL="742950" indent="-742950">
              <a:spcBef>
                <a:spcPct val="50000"/>
              </a:spcBef>
            </a:pPr>
            <a:r>
              <a:rPr lang="en-US" altLang="zh-CN" sz="3200" b="1" dirty="0" smtClean="0">
                <a:latin typeface="华文楷体" panose="02010600040101010101" charset="-122"/>
                <a:ea typeface="华文楷体" panose="02010600040101010101" charset="-122"/>
                <a:cs typeface="hakuyoxingshu7000" pitchFamily="2" charset="-122"/>
              </a:rPr>
              <a:t> </a:t>
            </a:r>
            <a:r>
              <a:rPr lang="en-US" altLang="zh-CN" sz="4800" b="1" dirty="0" smtClean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The second lesson is more difficult  than </a:t>
            </a:r>
            <a:r>
              <a:rPr lang="en-US" altLang="zh-CN" sz="4800" b="1" dirty="0">
                <a:solidFill>
                  <a:srgbClr val="FF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the</a:t>
            </a:r>
            <a:r>
              <a:rPr lang="en-US" altLang="zh-CN" sz="48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first.</a:t>
            </a:r>
            <a:r>
              <a:rPr lang="en-US" altLang="zh-CN" sz="3200" b="1" dirty="0">
                <a:latin typeface="华文楷体" panose="02010600040101010101" charset="-122"/>
                <a:ea typeface="华文楷体" panose="02010600040101010101" charset="-122"/>
                <a:cs typeface="hakuyoxingshu7000" pitchFamily="2" charset="-122"/>
              </a:rPr>
              <a:t> </a:t>
            </a:r>
            <a:endParaRPr lang="en-US" altLang="zh-CN" sz="3200" b="1" dirty="0">
              <a:latin typeface="华文楷体" panose="02010600040101010101" charset="-122"/>
              <a:ea typeface="华文楷体" panose="02010600040101010101" charset="-122"/>
              <a:cs typeface="hakuyoxingshu7000" pitchFamily="2" charset="-122"/>
            </a:endParaRPr>
          </a:p>
          <a:p>
            <a:pPr marL="342900" indent="-342900">
              <a:spcBef>
                <a:spcPct val="50000"/>
              </a:spcBef>
            </a:pPr>
            <a:endParaRPr lang="en-US" altLang="zh-CN" sz="2800" dirty="0">
              <a:solidFill>
                <a:srgbClr val="6600FF"/>
              </a:solidFill>
              <a:latin typeface="Berlin Sans FB Demi" panose="020E0802020502020306" pitchFamily="34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957943" y="1172233"/>
            <a:ext cx="10215153" cy="56007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2.序数词前面出现不定冠词a/an时，</a:t>
            </a:r>
            <a:endParaRPr lang="zh-CN" altLang="en-US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pPr marL="342900" indent="-342900">
              <a:spcBef>
                <a:spcPct val="50000"/>
              </a:spcBef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表示“再一，又一”。</a:t>
            </a:r>
            <a:endParaRPr lang="zh-CN" altLang="en-US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hakuyoxingshu7000" pitchFamily="2" charset="-122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altLang="zh-CN" sz="3600" b="1" dirty="0" err="1" smtClean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a.We’ve</a:t>
            </a:r>
            <a:r>
              <a:rPr lang="en-US" altLang="zh-CN" sz="3600" b="1" dirty="0" smtClean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tried </a:t>
            </a:r>
            <a:r>
              <a:rPr lang="en-US" altLang="zh-CN" sz="36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it three times. </a:t>
            </a:r>
            <a:endParaRPr lang="en-US" altLang="zh-CN" sz="3600" b="1" dirty="0"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altLang="zh-CN" sz="36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</a:t>
            </a:r>
            <a:r>
              <a:rPr lang="en-US" altLang="zh-CN" sz="3600" b="1" dirty="0" smtClean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Must </a:t>
            </a:r>
            <a:r>
              <a:rPr lang="en-US" altLang="zh-CN" sz="36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we try it </a:t>
            </a:r>
            <a:r>
              <a:rPr lang="en-US" altLang="zh-CN" sz="3600" b="1" dirty="0">
                <a:solidFill>
                  <a:srgbClr val="FF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a </a:t>
            </a:r>
            <a:r>
              <a:rPr lang="en-US" altLang="zh-CN" sz="36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fourth time</a:t>
            </a:r>
            <a:r>
              <a:rPr lang="zh-CN" altLang="en-US" sz="36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？</a:t>
            </a:r>
            <a:r>
              <a:rPr lang="en-US" altLang="zh-CN" sz="36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</a:t>
            </a:r>
            <a:endParaRPr lang="en-US" altLang="zh-CN" sz="3600" b="1" dirty="0"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altLang="zh-CN" sz="36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b.H</a:t>
            </a:r>
            <a:r>
              <a:rPr lang="en-US" sz="36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is parents have two children,</a:t>
            </a:r>
            <a:endParaRPr lang="en-US" sz="3600" b="1" dirty="0"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sz="36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but they want </a:t>
            </a:r>
            <a:r>
              <a:rPr lang="en-US" sz="3600" b="1" dirty="0">
                <a:solidFill>
                  <a:srgbClr val="FF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a </a:t>
            </a:r>
            <a:r>
              <a:rPr lang="en-US" sz="36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third one.</a:t>
            </a:r>
            <a:endParaRPr lang="en-US" altLang="zh-CN" sz="3600" b="1" dirty="0">
              <a:latin typeface="Comic Sans MS" panose="030F0702030302020204" charset="0"/>
              <a:ea typeface="华文楷体" panose="02010600040101010101" charset="-122"/>
              <a:cs typeface="Comic Sans MS" panose="030F070203030202020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altLang="zh-CN" sz="2800" dirty="0">
                <a:solidFill>
                  <a:srgbClr val="6600FF"/>
                </a:solidFill>
                <a:latin typeface="华文楷体" panose="02010600040101010101" charset="-122"/>
                <a:ea typeface="华文楷体" panose="02010600040101010101" charset="-122"/>
              </a:rPr>
              <a:t>       </a:t>
            </a:r>
            <a:endParaRPr lang="en-US" altLang="zh-CN" sz="2800" dirty="0">
              <a:solidFill>
                <a:srgbClr val="6600FF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1254035" y="1750677"/>
            <a:ext cx="8755408" cy="553910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3.序数词前有物主代词或所有格时</a:t>
            </a:r>
            <a:endParaRPr lang="zh-CN" altLang="en-US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marL="342900" indent="-342900">
              <a:spcBef>
                <a:spcPct val="50000"/>
              </a:spcBef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 不用任何冠词。</a:t>
            </a:r>
            <a:endParaRPr lang="en-US" altLang="zh-CN" sz="3200" b="1" dirty="0">
              <a:latin typeface="华文楷体" panose="02010600040101010101" charset="-122"/>
              <a:ea typeface="华文楷体" panose="02010600040101010101" charset="-122"/>
              <a:cs typeface="hakuyoxingshu7000" pitchFamily="2" charset="-122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altLang="zh-CN" sz="40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a.This is my </a:t>
            </a:r>
            <a:r>
              <a:rPr lang="en-US" altLang="zh-CN" sz="4000" b="1" dirty="0">
                <a:solidFill>
                  <a:srgbClr val="FF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first</a:t>
            </a:r>
            <a:r>
              <a:rPr lang="en-US" altLang="zh-CN" sz="40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job.</a:t>
            </a:r>
            <a:r>
              <a:rPr lang="en-US" altLang="zh-CN" sz="3200" b="1" dirty="0">
                <a:latin typeface="华文楷体" panose="02010600040101010101" charset="-122"/>
                <a:ea typeface="华文楷体" panose="02010600040101010101" charset="-122"/>
              </a:rPr>
              <a:t>   </a:t>
            </a:r>
            <a:r>
              <a:rPr lang="en-US" altLang="zh-CN" sz="3200" b="1" dirty="0" smtClean="0">
                <a:latin typeface="华文楷体" panose="02010600040101010101" charset="-122"/>
                <a:ea typeface="华文楷体" panose="02010600040101010101" charset="-122"/>
              </a:rPr>
              <a:t>    </a:t>
            </a:r>
            <a:endParaRPr lang="en-US" altLang="zh-CN" sz="3200" b="1" dirty="0">
              <a:latin typeface="华文楷体" panose="02010600040101010101" charset="-122"/>
              <a:ea typeface="华文楷体" panose="02010600040101010101" charset="-122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altLang="zh-CN" sz="4000" b="1" dirty="0" err="1" smtClean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b.</a:t>
            </a:r>
            <a:r>
              <a:rPr lang="en-US" altLang="zh-CN" sz="4400" b="1" dirty="0" err="1" smtClean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Mr</a:t>
            </a:r>
            <a:r>
              <a:rPr lang="en-US" altLang="zh-CN" sz="4400" b="1" dirty="0" smtClean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. </a:t>
            </a:r>
            <a:r>
              <a:rPr lang="en-US" altLang="zh-CN" sz="44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Black’s </a:t>
            </a:r>
            <a:r>
              <a:rPr lang="en-US" altLang="zh-CN" sz="4400" b="1" dirty="0">
                <a:solidFill>
                  <a:srgbClr val="FF0000"/>
                </a:solidFill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second</a:t>
            </a:r>
            <a:r>
              <a:rPr lang="en-US" altLang="zh-CN" sz="4400" b="1" dirty="0">
                <a:latin typeface="Comic Sans MS" panose="030F0702030302020204" charset="0"/>
                <a:ea typeface="华文楷体" panose="02010600040101010101" charset="-122"/>
                <a:cs typeface="Comic Sans MS" panose="030F0702030302020204" charset="0"/>
              </a:rPr>
              <a:t> child is called Lucy.</a:t>
            </a:r>
            <a:r>
              <a:rPr lang="en-US" altLang="zh-CN" sz="3200" b="1" dirty="0">
                <a:latin typeface="华文楷体" panose="02010600040101010101" charset="-122"/>
                <a:ea typeface="华文楷体" panose="02010600040101010101" charset="-122"/>
                <a:cs typeface="Times New Roman" panose="02020603050405020304" pitchFamily="18" charset="0"/>
              </a:rPr>
              <a:t> </a:t>
            </a:r>
            <a:endParaRPr lang="en-US" altLang="zh-CN" sz="3200" b="1" dirty="0">
              <a:latin typeface="华文楷体" panose="02010600040101010101" charset="-122"/>
              <a:ea typeface="华文楷体" panose="02010600040101010101" charset="-122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altLang="zh-CN" sz="2800" dirty="0">
                <a:solidFill>
                  <a:srgbClr val="6600FF"/>
                </a:solidFill>
                <a:latin typeface="Berlin Sans FB Demi" panose="020E0802020502020306" pitchFamily="34" charset="0"/>
              </a:rPr>
              <a:t>        </a:t>
            </a:r>
            <a:endParaRPr lang="en-US" altLang="zh-CN" sz="2800" dirty="0">
              <a:solidFill>
                <a:srgbClr val="6600FF"/>
              </a:solidFill>
              <a:latin typeface="Berlin Sans FB Demi" panose="020E0802020502020306" pitchFamily="3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altLang="zh-CN" sz="2800" dirty="0">
                <a:solidFill>
                  <a:srgbClr val="6600FF"/>
                </a:solidFill>
                <a:latin typeface="Berlin Sans FB Demi" panose="020E0802020502020306" pitchFamily="34" charset="0"/>
              </a:rPr>
              <a:t>       </a:t>
            </a:r>
            <a:endParaRPr lang="en-US" altLang="zh-CN" sz="2800" dirty="0">
              <a:solidFill>
                <a:srgbClr val="6600FF"/>
              </a:solidFill>
              <a:latin typeface="Berlin Sans FB Demi" panose="020E0802020502020306" pitchFamily="34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59130" y="13341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47445" y="1334135"/>
            <a:ext cx="649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4.和基数词一起表示分数</a:t>
            </a:r>
            <a:endParaRPr lang="zh-CN" altLang="en-US" sz="2400" b="1" dirty="0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20481" name="文本框 176132"/>
          <p:cNvSpPr txBox="1">
            <a:spLocks noChangeArrowheads="1"/>
          </p:cNvSpPr>
          <p:nvPr/>
        </p:nvSpPr>
        <p:spPr bwMode="auto">
          <a:xfrm>
            <a:off x="1409066" y="1786255"/>
            <a:ext cx="4556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000000"/>
                </a:solidFill>
                <a:latin typeface="Arial Black" panose="020B0A04020102020204" pitchFamily="34" charset="0"/>
              </a:rPr>
              <a:t>1</a:t>
            </a:r>
            <a:endParaRPr lang="en-US" altLang="zh-CN" sz="3200" b="1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r>
              <a:rPr lang="en-US" altLang="zh-CN" sz="3200" b="1" dirty="0">
                <a:solidFill>
                  <a:srgbClr val="000000"/>
                </a:solidFill>
                <a:latin typeface="Arial Black" panose="020B0A04020102020204" pitchFamily="34" charset="0"/>
              </a:rPr>
              <a:t>5</a:t>
            </a:r>
            <a:endParaRPr lang="en-US" altLang="zh-CN" sz="3200" b="1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496" name="直接连接符 176151"/>
          <p:cNvSpPr>
            <a:spLocks noChangeShapeType="1"/>
          </p:cNvSpPr>
          <p:nvPr/>
        </p:nvSpPr>
        <p:spPr bwMode="auto">
          <a:xfrm>
            <a:off x="1359854" y="2351723"/>
            <a:ext cx="504825" cy="0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2" name="直接连接符 176134"/>
          <p:cNvSpPr>
            <a:spLocks noChangeShapeType="1"/>
          </p:cNvSpPr>
          <p:nvPr/>
        </p:nvSpPr>
        <p:spPr bwMode="auto">
          <a:xfrm>
            <a:off x="2191068" y="3645853"/>
            <a:ext cx="576262" cy="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直接连接符 176134"/>
          <p:cNvSpPr>
            <a:spLocks noChangeShapeType="1"/>
          </p:cNvSpPr>
          <p:nvPr/>
        </p:nvSpPr>
        <p:spPr bwMode="auto">
          <a:xfrm>
            <a:off x="2191068" y="2590483"/>
            <a:ext cx="576262" cy="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直接连接符 176134"/>
          <p:cNvSpPr>
            <a:spLocks noChangeShapeType="1"/>
          </p:cNvSpPr>
          <p:nvPr/>
        </p:nvSpPr>
        <p:spPr bwMode="auto">
          <a:xfrm>
            <a:off x="2191068" y="4635818"/>
            <a:ext cx="576262" cy="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直接连接符 176134"/>
          <p:cNvSpPr>
            <a:spLocks noChangeShapeType="1"/>
          </p:cNvSpPr>
          <p:nvPr/>
        </p:nvSpPr>
        <p:spPr bwMode="auto">
          <a:xfrm>
            <a:off x="2191068" y="4052253"/>
            <a:ext cx="576262" cy="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直接连接符 176134"/>
          <p:cNvSpPr>
            <a:spLocks noChangeShapeType="1"/>
          </p:cNvSpPr>
          <p:nvPr/>
        </p:nvSpPr>
        <p:spPr bwMode="auto">
          <a:xfrm>
            <a:off x="2191068" y="3107373"/>
            <a:ext cx="576262" cy="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直接连接符 176134"/>
          <p:cNvSpPr>
            <a:spLocks noChangeShapeType="1"/>
          </p:cNvSpPr>
          <p:nvPr/>
        </p:nvSpPr>
        <p:spPr bwMode="auto">
          <a:xfrm>
            <a:off x="2191068" y="2121853"/>
            <a:ext cx="576262" cy="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6136" name="文本框 176135"/>
          <p:cNvSpPr txBox="1">
            <a:spLocks noChangeArrowheads="1"/>
          </p:cNvSpPr>
          <p:nvPr/>
        </p:nvSpPr>
        <p:spPr bwMode="auto">
          <a:xfrm>
            <a:off x="3216276" y="1813243"/>
            <a:ext cx="234711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分子 </a:t>
            </a:r>
            <a:r>
              <a:rPr lang="zh-CN" altLang="en-US" sz="32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基数词</a:t>
            </a:r>
            <a:endParaRPr lang="zh-CN" altLang="en-US" sz="3200" b="1" dirty="0">
              <a:solidFill>
                <a:srgbClr val="0000FF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r>
              <a:rPr lang="zh-CN" altLang="en-US" sz="3200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分母 </a:t>
            </a:r>
            <a:r>
              <a:rPr lang="zh-CN" altLang="en-US" sz="32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序数词</a:t>
            </a:r>
            <a:endParaRPr lang="zh-CN" altLang="en-US" sz="3200" b="1" dirty="0">
              <a:solidFill>
                <a:srgbClr val="0000FF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76139" name="文本框 176138"/>
          <p:cNvSpPr txBox="1">
            <a:spLocks noChangeArrowheads="1"/>
          </p:cNvSpPr>
          <p:nvPr/>
        </p:nvSpPr>
        <p:spPr bwMode="auto">
          <a:xfrm>
            <a:off x="6079490" y="1859915"/>
            <a:ext cx="2275840" cy="73088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one fifth</a:t>
            </a:r>
            <a:endParaRPr lang="en-US" altLang="zh-CN" sz="3200" b="1" dirty="0">
              <a:solidFill>
                <a:srgbClr val="0000FF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20486" name="文本框 176139"/>
          <p:cNvSpPr txBox="1">
            <a:spLocks noChangeArrowheads="1"/>
          </p:cNvSpPr>
          <p:nvPr/>
        </p:nvSpPr>
        <p:spPr bwMode="auto">
          <a:xfrm>
            <a:off x="1433196" y="2853055"/>
            <a:ext cx="4556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Arial Black" panose="020B0A04020102020204" pitchFamily="34" charset="0"/>
              </a:rPr>
              <a:t>2</a:t>
            </a:r>
            <a:endParaRPr lang="en-US" altLang="zh-CN" sz="3200" b="1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r>
              <a:rPr lang="en-US" altLang="zh-CN" sz="3200" b="1">
                <a:solidFill>
                  <a:srgbClr val="000000"/>
                </a:solidFill>
                <a:latin typeface="Arial Black" panose="020B0A04020102020204" pitchFamily="34" charset="0"/>
              </a:rPr>
              <a:t>7</a:t>
            </a:r>
            <a:endParaRPr lang="en-US" altLang="zh-CN" sz="3200" b="1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直接连接符 176151"/>
          <p:cNvSpPr>
            <a:spLocks noChangeShapeType="1"/>
          </p:cNvSpPr>
          <p:nvPr/>
        </p:nvSpPr>
        <p:spPr bwMode="auto">
          <a:xfrm>
            <a:off x="1383984" y="3428683"/>
            <a:ext cx="504825" cy="0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直接连接符 176151"/>
          <p:cNvSpPr>
            <a:spLocks noChangeShapeType="1"/>
          </p:cNvSpPr>
          <p:nvPr/>
        </p:nvSpPr>
        <p:spPr bwMode="auto">
          <a:xfrm>
            <a:off x="1408749" y="5385118"/>
            <a:ext cx="504825" cy="0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直接连接符 176151"/>
          <p:cNvSpPr>
            <a:spLocks noChangeShapeType="1"/>
          </p:cNvSpPr>
          <p:nvPr/>
        </p:nvSpPr>
        <p:spPr bwMode="auto">
          <a:xfrm>
            <a:off x="1408114" y="4336098"/>
            <a:ext cx="504825" cy="0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1" name="文本框 176145"/>
          <p:cNvSpPr txBox="1">
            <a:spLocks noChangeArrowheads="1"/>
          </p:cNvSpPr>
          <p:nvPr/>
        </p:nvSpPr>
        <p:spPr bwMode="auto">
          <a:xfrm>
            <a:off x="1433513" y="3803015"/>
            <a:ext cx="45561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Arial Black" panose="020B0A04020102020204" pitchFamily="34" charset="0"/>
              </a:rPr>
              <a:t>1</a:t>
            </a:r>
            <a:endParaRPr lang="en-US" altLang="zh-CN" sz="3200" b="1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r>
              <a:rPr lang="en-US" altLang="zh-CN" sz="3200" b="1">
                <a:solidFill>
                  <a:srgbClr val="000000"/>
                </a:solidFill>
                <a:latin typeface="Arial Black" panose="020B0A04020102020204" pitchFamily="34" charset="0"/>
              </a:rPr>
              <a:t>4</a:t>
            </a:r>
            <a:endParaRPr lang="en-US" altLang="zh-CN" sz="3200" b="1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499" name="文本框 176154"/>
          <p:cNvSpPr txBox="1">
            <a:spLocks noChangeArrowheads="1"/>
          </p:cNvSpPr>
          <p:nvPr/>
        </p:nvSpPr>
        <p:spPr bwMode="auto">
          <a:xfrm>
            <a:off x="1409701" y="4869498"/>
            <a:ext cx="4556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Arial Black" panose="020B0A04020102020204" pitchFamily="34" charset="0"/>
              </a:rPr>
              <a:t>3</a:t>
            </a:r>
            <a:endParaRPr lang="en-US" altLang="zh-CN" sz="3200" b="1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r>
              <a:rPr lang="en-US" altLang="zh-CN" sz="3200" b="1">
                <a:solidFill>
                  <a:srgbClr val="000000"/>
                </a:solidFill>
                <a:latin typeface="Arial Black" panose="020B0A04020102020204" pitchFamily="34" charset="0"/>
              </a:rPr>
              <a:t>4</a:t>
            </a:r>
            <a:endParaRPr lang="en-US" altLang="zh-CN" sz="3200" b="1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6143" name="文本框 176142"/>
          <p:cNvSpPr txBox="1">
            <a:spLocks noChangeArrowheads="1"/>
          </p:cNvSpPr>
          <p:nvPr/>
        </p:nvSpPr>
        <p:spPr bwMode="auto">
          <a:xfrm>
            <a:off x="3216276" y="2890203"/>
            <a:ext cx="181331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分子 </a:t>
            </a:r>
            <a:r>
              <a:rPr lang="zh-CN" altLang="en-US" sz="32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﹥ </a:t>
            </a:r>
            <a:r>
              <a:rPr lang="en-US" altLang="zh-CN" sz="32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1</a:t>
            </a:r>
            <a:endParaRPr lang="en-US" altLang="zh-CN" sz="3200" b="1" dirty="0">
              <a:solidFill>
                <a:srgbClr val="0000FF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r>
              <a:rPr lang="zh-CN" altLang="en-US" sz="3200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分母 </a:t>
            </a:r>
            <a:r>
              <a:rPr lang="en-US" altLang="zh-CN" sz="32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+ s</a:t>
            </a:r>
            <a:endParaRPr lang="en-US" altLang="zh-CN" sz="3200" b="1" dirty="0">
              <a:solidFill>
                <a:srgbClr val="0000FF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76145" name="文本框 176144"/>
          <p:cNvSpPr txBox="1">
            <a:spLocks noChangeArrowheads="1"/>
          </p:cNvSpPr>
          <p:nvPr/>
        </p:nvSpPr>
        <p:spPr bwMode="auto">
          <a:xfrm>
            <a:off x="6079490" y="2890520"/>
            <a:ext cx="2667000" cy="73088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two seventh</a:t>
            </a:r>
            <a:r>
              <a:rPr lang="en-US" altLang="zh-CN" sz="32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s</a:t>
            </a:r>
            <a:endParaRPr lang="en-US" altLang="zh-CN" sz="3200" b="1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76149" name="文本框 176148"/>
          <p:cNvSpPr txBox="1">
            <a:spLocks noChangeArrowheads="1"/>
          </p:cNvSpPr>
          <p:nvPr/>
        </p:nvSpPr>
        <p:spPr bwMode="auto">
          <a:xfrm>
            <a:off x="3215958" y="3879215"/>
            <a:ext cx="346441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分子 </a:t>
            </a:r>
            <a:r>
              <a:rPr lang="en-US" altLang="zh-CN" sz="3200" b="1" dirty="0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a</a:t>
            </a:r>
            <a:r>
              <a:rPr lang="en-US" altLang="zh-CN" sz="32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\</a:t>
            </a:r>
            <a:r>
              <a:rPr lang="en-US" altLang="zh-CN" sz="3200" b="1" dirty="0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one</a:t>
            </a:r>
            <a:endParaRPr lang="en-US" altLang="zh-CN" sz="3200" b="1" dirty="0">
              <a:solidFill>
                <a:srgbClr val="0000FF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r>
              <a:rPr lang="zh-CN" altLang="en-US" sz="3200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分母 </a:t>
            </a:r>
            <a:r>
              <a:rPr lang="en-US" altLang="zh-CN" sz="3200" b="1" dirty="0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quarter\fourth</a:t>
            </a:r>
            <a:endParaRPr lang="en-US" altLang="zh-CN" sz="3200" b="1" dirty="0">
              <a:solidFill>
                <a:srgbClr val="0000FF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76151" name="文本框 176150"/>
          <p:cNvSpPr txBox="1">
            <a:spLocks noChangeArrowheads="1"/>
          </p:cNvSpPr>
          <p:nvPr/>
        </p:nvSpPr>
        <p:spPr bwMode="auto">
          <a:xfrm>
            <a:off x="5685155" y="3605530"/>
            <a:ext cx="4309110" cy="73088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a </a:t>
            </a:r>
            <a:r>
              <a:rPr lang="en-US" altLang="zh-CN" sz="3200" b="1" dirty="0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quarter\one fourth</a:t>
            </a:r>
            <a:endParaRPr lang="en-US" altLang="zh-CN" sz="3200" b="1" dirty="0">
              <a:solidFill>
                <a:srgbClr val="0000FF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76159" name="文本框 176158"/>
          <p:cNvSpPr txBox="1">
            <a:spLocks noChangeArrowheads="1"/>
          </p:cNvSpPr>
          <p:nvPr/>
        </p:nvSpPr>
        <p:spPr bwMode="auto">
          <a:xfrm>
            <a:off x="2191385" y="4869815"/>
            <a:ext cx="3649345" cy="13709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three </a:t>
            </a:r>
            <a:r>
              <a:rPr lang="en-US" altLang="zh-CN" sz="3200" b="1" dirty="0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quarter</a:t>
            </a:r>
            <a:r>
              <a:rPr lang="en-US" altLang="zh-CN" sz="3200" b="1" dirty="0" smtClean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s</a:t>
            </a:r>
            <a:endParaRPr lang="en-US" altLang="zh-CN" sz="3200" b="1" dirty="0" smtClean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 smtClean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three </a:t>
            </a:r>
            <a:r>
              <a:rPr lang="en-US" altLang="zh-CN" sz="32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fourth</a:t>
            </a:r>
            <a:r>
              <a:rPr lang="en-US" altLang="zh-CN" sz="32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s</a:t>
            </a:r>
            <a:endParaRPr lang="en-US" altLang="zh-CN" sz="3200" b="1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20503" name="直接连接符 176162"/>
          <p:cNvSpPr>
            <a:spLocks noChangeShapeType="1"/>
          </p:cNvSpPr>
          <p:nvPr/>
        </p:nvSpPr>
        <p:spPr bwMode="auto">
          <a:xfrm>
            <a:off x="6311901" y="5403215"/>
            <a:ext cx="504825" cy="0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2" name="文本框 176161"/>
          <p:cNvSpPr txBox="1">
            <a:spLocks noChangeArrowheads="1"/>
          </p:cNvSpPr>
          <p:nvPr/>
        </p:nvSpPr>
        <p:spPr bwMode="auto">
          <a:xfrm>
            <a:off x="6361113" y="4869498"/>
            <a:ext cx="45561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Arial Black" panose="020B0A04020102020204" pitchFamily="34" charset="0"/>
              </a:rPr>
              <a:t>1</a:t>
            </a:r>
            <a:endParaRPr lang="en-US" altLang="zh-CN" sz="3200" b="1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r>
              <a:rPr lang="en-US" altLang="zh-CN" sz="3200" b="1">
                <a:solidFill>
                  <a:srgbClr val="000000"/>
                </a:solidFill>
                <a:latin typeface="Arial Black" panose="020B0A04020102020204" pitchFamily="34" charset="0"/>
              </a:rPr>
              <a:t>2</a:t>
            </a:r>
            <a:endParaRPr lang="en-US" altLang="zh-CN" sz="3200" b="1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6164" name="文本框 176163"/>
          <p:cNvSpPr txBox="1">
            <a:spLocks noChangeArrowheads="1"/>
          </p:cNvSpPr>
          <p:nvPr/>
        </p:nvSpPr>
        <p:spPr bwMode="auto">
          <a:xfrm>
            <a:off x="7531100" y="5059680"/>
            <a:ext cx="1541145" cy="73088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a half</a:t>
            </a:r>
            <a:endParaRPr lang="en-US" altLang="zh-CN" sz="3200" b="1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6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6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6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6" grpId="0"/>
      <p:bldP spid="176139" grpId="0" bldLvl="0" animBg="1"/>
      <p:bldP spid="176143" grpId="0"/>
      <p:bldP spid="176145" grpId="0" bldLvl="0" animBg="1"/>
      <p:bldP spid="176149" grpId="0"/>
      <p:bldP spid="176151" grpId="0" bldLvl="0" animBg="1"/>
      <p:bldP spid="176159" grpId="0" bldLvl="0" animBg="1"/>
      <p:bldP spid="176164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46455" y="130619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sym typeface="+mn-ea"/>
            </a:endParaRPr>
          </a:p>
          <a:p>
            <a:pPr algn="l"/>
            <a:endParaRPr lang="en-US" altLang="zh-CN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sym typeface="+mn-ea"/>
            </a:endParaRPr>
          </a:p>
          <a:p>
            <a:pPr algn="l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37640" y="572770"/>
            <a:ext cx="36563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练习巩固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cs typeface="Comic Sans MS" panose="030F070203030202020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10175" y="2327910"/>
            <a:ext cx="1257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46455" y="1306195"/>
            <a:ext cx="82715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8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1.2018</a:t>
            </a:r>
            <a:r>
              <a:rPr lang="zh-CN" altLang="en-US" sz="48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年河西二模</a:t>
            </a:r>
            <a:endParaRPr lang="zh-CN" altLang="en-US" sz="480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sym typeface="+mn-ea"/>
            </a:endParaRPr>
          </a:p>
          <a:p>
            <a:pPr algn="l">
              <a:buClrTx/>
              <a:buSzTx/>
              <a:buNone/>
            </a:pPr>
            <a:r>
              <a:rPr lang="en-US" altLang="zh-CN" sz="48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The </a:t>
            </a:r>
            <a:r>
              <a:rPr lang="en-US" altLang="zh-CN" sz="48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______</a:t>
            </a:r>
            <a:r>
              <a:rPr lang="en-US" altLang="zh-CN" sz="48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  question is much more difficult than this one.</a:t>
            </a:r>
            <a:endParaRPr lang="en-US" altLang="zh-CN" sz="48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>
              <a:buClrTx/>
              <a:buSzTx/>
              <a:buNone/>
            </a:pPr>
            <a:r>
              <a:rPr lang="en-US" altLang="zh-CN" sz="48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A.six             B.sixth</a:t>
            </a:r>
            <a:endParaRPr lang="en-US" altLang="zh-CN" sz="48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>
              <a:buClrTx/>
              <a:buSzTx/>
              <a:buNone/>
            </a:pPr>
            <a:r>
              <a:rPr lang="en-US" altLang="zh-CN" sz="48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c.sixteen       D. sixty</a:t>
            </a:r>
            <a:endParaRPr lang="en-US" altLang="zh-CN" sz="4800">
              <a:latin typeface="Comic Sans MS" panose="030F0702030302020204" charset="0"/>
              <a:cs typeface="Comic Sans MS" panose="030F0702030302020204" charset="0"/>
            </a:endParaRPr>
          </a:p>
        </p:txBody>
      </p:sp>
      <p:pic>
        <p:nvPicPr>
          <p:cNvPr id="6" name="Picture 3" descr="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340" y="4325302"/>
            <a:ext cx="766445" cy="6216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45820" y="11563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37640" y="572770"/>
            <a:ext cx="36563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练习巩固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cs typeface="Comic Sans MS" panose="030F070203030202020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6455" y="1306195"/>
            <a:ext cx="969454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None/>
            </a:pPr>
            <a:r>
              <a:rPr lang="en-US" altLang="zh-CN" sz="48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2.My uncle bought me an iPhone for my ______ birthday.</a:t>
            </a:r>
            <a:endParaRPr lang="en-US" altLang="zh-CN" sz="48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l">
              <a:lnSpc>
                <a:spcPct val="100000"/>
              </a:lnSpc>
              <a:buClrTx/>
              <a:buSzTx/>
              <a:buNone/>
            </a:pPr>
            <a:endParaRPr lang="en-US" altLang="zh-CN" sz="48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>
              <a:lnSpc>
                <a:spcPct val="100000"/>
              </a:lnSpc>
              <a:buClrTx/>
              <a:buSzTx/>
              <a:buAutoNum type="alphaUcPeriod"/>
            </a:pPr>
            <a:r>
              <a:rPr lang="en-US" altLang="zh-CN" sz="48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twelve              B. twelfth        </a:t>
            </a:r>
            <a:endParaRPr lang="en-US" altLang="zh-CN" sz="48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>
              <a:lnSpc>
                <a:spcPct val="100000"/>
              </a:lnSpc>
              <a:buClrTx/>
              <a:buSzTx/>
              <a:buNone/>
            </a:pPr>
            <a:r>
              <a:rPr lang="en-US" altLang="zh-CN" sz="48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C. the twelve       D. the twelfth</a:t>
            </a:r>
            <a:endParaRPr lang="en-US" altLang="zh-CN" sz="48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</p:txBody>
      </p:sp>
      <p:pic>
        <p:nvPicPr>
          <p:cNvPr id="6" name="Picture 3" descr="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3095" y="3658235"/>
            <a:ext cx="766445" cy="6216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46760" y="11563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37640" y="572770"/>
            <a:ext cx="36563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练习巩固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cs typeface="Comic Sans MS" panose="030F070203030202020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6760" y="941070"/>
            <a:ext cx="10092055" cy="5220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3.______ of the land in that </a:t>
            </a:r>
            <a:endParaRPr lang="en-US" altLang="zh-CN" sz="40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district ______ covered with</a:t>
            </a:r>
            <a:endParaRPr lang="en-US" altLang="zh-CN" sz="40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 trees and grass.</a:t>
            </a:r>
            <a:endParaRPr lang="en-US" altLang="zh-CN" sz="40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marL="609600" indent="-342900" algn="just">
              <a:lnSpc>
                <a:spcPct val="150000"/>
              </a:lnSpc>
              <a:spcAft>
                <a:spcPts val="1000"/>
              </a:spcAft>
              <a:buAutoNum type="alphaUcPeriod"/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Two fifths; is   B. Two fifth; are  </a:t>
            </a:r>
            <a:endParaRPr lang="en-US" altLang="zh-CN" sz="40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marL="266700" algn="just">
              <a:lnSpc>
                <a:spcPct val="150000"/>
              </a:lnSpc>
              <a:spcAft>
                <a:spcPts val="1000"/>
              </a:spcAft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C. Two fifth; is    D. Two fifths; are</a:t>
            </a:r>
            <a:endParaRPr lang="en-US" altLang="zh-CN" sz="40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</p:txBody>
      </p:sp>
      <p:pic>
        <p:nvPicPr>
          <p:cNvPr id="6" name="Picture 3" descr="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" y="4375150"/>
            <a:ext cx="766445" cy="6216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45820" y="11563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37640" y="572770"/>
            <a:ext cx="36563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中考链接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cs typeface="Comic Sans MS" panose="030F070203030202020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6455" y="1306195"/>
            <a:ext cx="82715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8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1.2015</a:t>
            </a:r>
            <a:r>
              <a:rPr lang="zh-CN" altLang="zh-CN" sz="48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年天津</a:t>
            </a:r>
            <a:r>
              <a:rPr lang="en-US" altLang="zh-CN" sz="48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25</a:t>
            </a:r>
            <a:r>
              <a:rPr lang="zh-CN" altLang="en-US" sz="48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题</a:t>
            </a:r>
            <a:endParaRPr lang="zh-CN" altLang="en-US" sz="480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sym typeface="+mn-ea"/>
            </a:endParaRPr>
          </a:p>
          <a:p>
            <a:pPr algn="l">
              <a:buClrTx/>
              <a:buSzTx/>
              <a:buNone/>
            </a:pPr>
            <a:r>
              <a:rPr lang="en-US" altLang="zh-CN" sz="48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Basketball is so exciting that</a:t>
            </a:r>
            <a:r>
              <a:rPr lang="en-US" altLang="zh-CN" sz="48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______</a:t>
            </a:r>
            <a:r>
              <a:rPr lang="en-US" altLang="zh-CN" sz="48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  people play it for fun.</a:t>
            </a:r>
            <a:endParaRPr lang="en-US" altLang="zh-CN" sz="48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>
              <a:buClrTx/>
              <a:buSzTx/>
              <a:buNone/>
            </a:pPr>
            <a:r>
              <a:rPr lang="en-US" altLang="zh-CN" sz="48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A.million      B.two millions</a:t>
            </a:r>
            <a:endParaRPr lang="en-US" altLang="zh-CN" sz="48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>
              <a:buClrTx/>
              <a:buSzTx/>
              <a:buNone/>
            </a:pPr>
            <a:r>
              <a:rPr lang="en-US" altLang="zh-CN" sz="48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C.million of  D.millions of</a:t>
            </a:r>
            <a:endParaRPr lang="en-US" altLang="zh-CN" sz="4800">
              <a:latin typeface="Comic Sans MS" panose="030F0702030302020204" charset="0"/>
              <a:cs typeface="Comic Sans MS" panose="030F0702030302020204" charset="0"/>
            </a:endParaRPr>
          </a:p>
        </p:txBody>
      </p:sp>
      <p:pic>
        <p:nvPicPr>
          <p:cNvPr id="6" name="Picture 3" descr="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260" y="5091430"/>
            <a:ext cx="766445" cy="6216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45820" y="11563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37640" y="572770"/>
            <a:ext cx="36563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  <a:sym typeface="+mn-ea"/>
              </a:rPr>
              <a:t>中考链接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charset="0"/>
              <a:cs typeface="Comic Sans MS" panose="030F070203030202020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6455" y="1306195"/>
            <a:ext cx="8271510" cy="5139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8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2.2016</a:t>
            </a:r>
            <a:r>
              <a:rPr lang="zh-CN" altLang="en-US" sz="48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年天津</a:t>
            </a:r>
            <a:r>
              <a:rPr lang="en-US" altLang="zh-CN" sz="48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25</a:t>
            </a:r>
            <a:r>
              <a:rPr lang="zh-CN" altLang="en-US" sz="480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sym typeface="+mn-ea"/>
              </a:rPr>
              <a:t>题</a:t>
            </a:r>
            <a:endParaRPr lang="zh-CN" altLang="en-US" sz="480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sym typeface="+mn-ea"/>
            </a:endParaRPr>
          </a:p>
          <a:p>
            <a:pPr algn="l">
              <a:buClrTx/>
              <a:buSzTx/>
              <a:buNone/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Li ming will be </a:t>
            </a: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______</a:t>
            </a: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 .His parents are going to have a party for his</a:t>
            </a: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  <a:sym typeface="+mn-ea"/>
              </a:rPr>
              <a:t>______</a:t>
            </a: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 birthday.</a:t>
            </a:r>
            <a:endParaRPr lang="en-US" altLang="zh-CN" sz="40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>
              <a:buClrTx/>
              <a:buSzTx/>
              <a:buNone/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A.sixteen; sixteenth</a:t>
            </a:r>
            <a:endParaRPr lang="en-US" altLang="zh-CN" sz="40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>
              <a:buClrTx/>
              <a:buSzTx/>
              <a:buNone/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B.sixteenth;sixteenth</a:t>
            </a:r>
            <a:endParaRPr lang="en-US" altLang="zh-CN" sz="40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>
              <a:buClrTx/>
              <a:buSzTx/>
              <a:buNone/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C.sixteen;sixteen</a:t>
            </a:r>
            <a:endParaRPr lang="en-US" altLang="zh-CN" sz="40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algn="l">
              <a:buClrTx/>
              <a:buSzTx/>
              <a:buNone/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D.sixteenth;sixteen</a:t>
            </a:r>
            <a:endParaRPr lang="en-US" altLang="zh-CN" sz="40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</p:txBody>
      </p:sp>
      <p:pic>
        <p:nvPicPr>
          <p:cNvPr id="6" name="Picture 3" descr="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270" y="4014470"/>
            <a:ext cx="766445" cy="6216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4530" y="1156335"/>
            <a:ext cx="8232140" cy="5015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1.听力</a:t>
            </a:r>
            <a:endParaRPr lang="zh-CN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201</a:t>
            </a: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6</a:t>
            </a: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年天津中考听力第</a:t>
            </a: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6</a:t>
            </a: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题和第</a:t>
            </a: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11</a:t>
            </a: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题</a:t>
            </a:r>
            <a:endParaRPr lang="zh-CN" altLang="en-US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pPr algn="l" eaLnBrk="1" hangingPunct="1">
              <a:buClrTx/>
              <a:buSzTx/>
              <a:buFontTx/>
              <a:defRPr/>
            </a:pP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6.</a:t>
            </a: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How many desks are there in </a:t>
            </a:r>
            <a:endParaRPr lang="zh-CN" altLang="en-US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algn="l" eaLnBrk="1" hangingPunct="1">
              <a:buClrTx/>
              <a:buSzTx/>
              <a:buFontTx/>
              <a:defRPr/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Betty’s classroom?</a:t>
            </a:r>
            <a:endParaRPr lang="zh-CN" altLang="en-US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algn="l" eaLnBrk="1" hangingPunct="1">
              <a:buClrTx/>
              <a:buSzTx/>
              <a:buFontTx/>
              <a:defRPr/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 </a:t>
            </a:r>
            <a:r>
              <a:rPr lang="zh-CN" altLang="en-US" sz="4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</a:t>
            </a:r>
            <a:r>
              <a:rPr lang="zh-CN" altLang="en-US" sz="4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A. 30.	B. 40.	C. 50.</a:t>
            </a:r>
            <a:endParaRPr lang="zh-CN" altLang="en-US" sz="40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algn="l" eaLnBrk="1" hangingPunct="1">
              <a:buClrTx/>
              <a:buSzTx/>
              <a:buFontTx/>
              <a:defRPr/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11. When was Sally born?</a:t>
            </a:r>
            <a:endParaRPr lang="zh-CN" altLang="en-US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algn="l" eaLnBrk="1" hangingPunct="1">
              <a:buClrTx/>
              <a:buSzTx/>
              <a:buFontTx/>
              <a:defRPr/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  </a:t>
            </a:r>
            <a:r>
              <a:rPr lang="zh-CN" altLang="en-US" sz="4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A. In 1998.	B. In 2000.</a:t>
            </a:r>
            <a:endParaRPr lang="zh-CN" altLang="en-US" sz="40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algn="l" eaLnBrk="1" hangingPunct="1">
              <a:buClrTx/>
              <a:buSzTx/>
              <a:buFontTx/>
              <a:defRPr/>
            </a:pPr>
            <a:r>
              <a:rPr lang="zh-CN" altLang="en-US" sz="4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  C. In 2002.</a:t>
            </a:r>
            <a:endParaRPr lang="zh-CN" altLang="en-US" sz="40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8245" name="文本框 156742"/>
          <p:cNvSpPr txBox="1">
            <a:spLocks noChangeArrowheads="1"/>
          </p:cNvSpPr>
          <p:nvPr/>
        </p:nvSpPr>
        <p:spPr bwMode="auto">
          <a:xfrm>
            <a:off x="146050" y="141605"/>
            <a:ext cx="5375910" cy="521970"/>
          </a:xfrm>
          <a:prstGeom prst="rect">
            <a:avLst/>
          </a:prstGeom>
          <a:solidFill>
            <a:srgbClr val="3399FF">
              <a:alpha val="36078"/>
            </a:srgbClr>
          </a:solidFill>
          <a:ln>
            <a:noFill/>
          </a:ln>
          <a:effectLst>
            <a:prstShdw prst="shdw17" dist="17961" dir="2700000">
              <a:srgbClr val="1F5C99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方正舒体" panose="02010601030101010101" charset="-122"/>
                <a:ea typeface="方正舒体" panose="02010601030101010101" charset="-122"/>
              </a:rPr>
              <a:t>三.</a:t>
            </a:r>
            <a:r>
              <a:rPr lang="zh-CN" altLang="en-US"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方正舒体" panose="02010601030101010101" charset="-122"/>
                <a:ea typeface="方正舒体" panose="02010601030101010101" charset="-122"/>
                <a:sym typeface="+mn-ea"/>
              </a:rPr>
              <a:t>中考题型里面的数词</a:t>
            </a:r>
            <a:endParaRPr lang="zh-CN" altLang="en-US" sz="28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4530" y="1024709"/>
            <a:ext cx="9589770" cy="4831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l" eaLnBrk="1" hangingPunct="1">
              <a:buClrTx/>
              <a:buSzTx/>
              <a:buFontTx/>
              <a:defRPr/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201</a:t>
            </a: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7</a:t>
            </a: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年天津中考听力第</a:t>
            </a: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5</a:t>
            </a: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题和</a:t>
            </a: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14</a:t>
            </a: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题</a:t>
            </a:r>
            <a:endParaRPr lang="zh-CN" altLang="en-US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eaLnBrk="1" hangingPunct="1">
              <a:defRPr/>
            </a:pP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5. How many students are there in Linda’s class?</a:t>
            </a:r>
            <a:endParaRPr lang="en-US" altLang="zh-CN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eaLnBrk="1" hangingPunct="1">
              <a:defRPr/>
            </a:pP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　</a:t>
            </a:r>
            <a:r>
              <a:rPr lang="en-US" altLang="zh-CN" sz="4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A. 25. 　B. 35. 　C. 45.</a:t>
            </a:r>
            <a:endParaRPr lang="en-US" altLang="zh-CN" sz="40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eaLnBrk="1" hangingPunct="1">
              <a:defRPr/>
            </a:pP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14. When will Bob get to the tea party?</a:t>
            </a:r>
            <a:endParaRPr lang="en-US" altLang="zh-CN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eaLnBrk="1" hangingPunct="1">
              <a:defRPr/>
            </a:pPr>
            <a:r>
              <a:rPr lang="en-US" altLang="zh-CN" sz="4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　A. At 3:00 p.m. 　B. At 3:30 p.m. 　</a:t>
            </a:r>
            <a:endParaRPr lang="en-US" altLang="zh-CN" sz="40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eaLnBrk="1" hangingPunct="1">
              <a:defRPr/>
            </a:pPr>
            <a:r>
              <a:rPr lang="en-US" altLang="zh-CN" sz="4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   C. At 4:00 p.m.</a:t>
            </a:r>
            <a:endParaRPr lang="en-US" altLang="zh-CN" sz="40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69595" y="1320800"/>
            <a:ext cx="8347075" cy="4215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l" eaLnBrk="1" hangingPunct="1">
              <a:buClrTx/>
              <a:buSzTx/>
              <a:buFontTx/>
              <a:defRPr/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2018年天津中考听力第</a:t>
            </a: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18题</a:t>
            </a:r>
            <a:endParaRPr lang="zh-CN" altLang="en-US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eaLnBrk="1" hangingPunct="1">
              <a:defRPr/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18.How long does Zhang Hua read</a:t>
            </a:r>
            <a:endParaRPr lang="en-US" altLang="zh-CN" sz="40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eaLnBrk="1" hangingPunct="1">
              <a:defRPr/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 English newspapers every day?</a:t>
            </a:r>
            <a:endParaRPr lang="en-US" altLang="zh-CN" sz="400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eaLnBrk="1" hangingPunct="1">
              <a:defRPr/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 </a:t>
            </a:r>
            <a:r>
              <a:rPr lang="en-US" altLang="zh-CN" sz="400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A. Fifteen minutes.		</a:t>
            </a:r>
            <a:endParaRPr lang="en-US" altLang="zh-CN" sz="400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eaLnBrk="1" hangingPunct="1">
              <a:defRPr/>
            </a:pPr>
            <a:r>
              <a:rPr lang="en-US" altLang="zh-CN" sz="400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 B. Half an hour.		</a:t>
            </a:r>
            <a:endParaRPr lang="en-US" altLang="zh-CN" sz="400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  <a:p>
            <a:pPr eaLnBrk="1" hangingPunct="1">
              <a:defRPr/>
            </a:pPr>
            <a:r>
              <a:rPr lang="en-US" altLang="zh-CN" sz="400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 C. An hour.</a:t>
            </a:r>
            <a:endParaRPr lang="en-US" altLang="zh-CN" sz="400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97230" y="1156335"/>
            <a:ext cx="933386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69595" y="1320800"/>
            <a:ext cx="8347075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l" eaLnBrk="1" hangingPunct="1">
              <a:buClrTx/>
              <a:buSzTx/>
              <a:buFontTx/>
              <a:defRPr/>
            </a:pP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201</a:t>
            </a: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9</a:t>
            </a: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年天津中考听力第</a:t>
            </a: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4</a:t>
            </a:r>
            <a:r>
              <a:rPr lang="zh-CN" alt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题</a:t>
            </a:r>
            <a:endParaRPr lang="zh-CN" altLang="en-US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 eaLnBrk="1" hangingPunct="1">
              <a:defRPr/>
            </a:pPr>
            <a:r>
              <a:rPr lang="en-US" altLang="zh-CN" sz="400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omic Sans MS" panose="030F0702030302020204" charset="0"/>
                <a:cs typeface="Comic Sans MS" panose="030F0702030302020204" charset="0"/>
              </a:rPr>
              <a:t>4.</a:t>
            </a:r>
            <a:endParaRPr lang="en-US" altLang="zh-CN" sz="400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Comic Sans MS" panose="030F0702030302020204" charset="0"/>
              <a:cs typeface="Comic Sans MS" panose="030F0702030302020204" charset="0"/>
            </a:endParaRPr>
          </a:p>
        </p:txBody>
      </p:sp>
      <p:pic>
        <p:nvPicPr>
          <p:cNvPr id="7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1905" y="2658110"/>
            <a:ext cx="4801870" cy="107188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91185" y="544513"/>
            <a:ext cx="8589010" cy="61239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2.</a:t>
            </a:r>
            <a:r>
              <a:rPr lang="zh-CN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阅读理解</a:t>
            </a:r>
            <a:endParaRPr lang="zh-CN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zh-CN" sz="3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2018年中考阅读理解A篇</a:t>
            </a:r>
            <a:r>
              <a:rPr lang="en-US" altLang="zh-CN" sz="3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26</a:t>
            </a:r>
            <a:r>
              <a:rPr lang="zh-CN" altLang="en-US" sz="3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题和</a:t>
            </a:r>
            <a:r>
              <a:rPr lang="en-US" altLang="zh-CN" sz="3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27</a:t>
            </a:r>
            <a:r>
              <a:rPr lang="zh-CN" altLang="en-US" sz="3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题</a:t>
            </a:r>
            <a:endParaRPr lang="zh-CN" altLang="zh-CN" sz="32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defRPr/>
            </a:pP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(2018·天津)A篇</a:t>
            </a:r>
            <a:endParaRPr lang="zh-CN" altLang="zh-CN" sz="28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defRPr/>
            </a:pP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Dear Susan,</a:t>
            </a:r>
            <a:endParaRPr lang="zh-CN" altLang="zh-CN" sz="28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defRPr/>
            </a:pP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How are you? I’m going to visit Hong Kong with Mum and Dad next month. We’ll arrive </a:t>
            </a:r>
            <a:r>
              <a:rPr lang="zh-CN" altLang="zh-CN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楷体" panose="02010600040101010101" charset="-122"/>
                <a:ea typeface="华文楷体" panose="02010600040101010101" charset="-122"/>
              </a:rPr>
              <a:t>on the second of August</a:t>
            </a: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. It’s so exciting! We can meet each other soon!</a:t>
            </a:r>
            <a:endParaRPr lang="zh-CN" altLang="zh-CN" sz="28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defRPr/>
            </a:pP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I will spend </a:t>
            </a:r>
            <a:r>
              <a:rPr lang="zh-CN" altLang="zh-CN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楷体" panose="02010600040101010101" charset="-122"/>
                <a:ea typeface="华文楷体" panose="02010600040101010101" charset="-122"/>
              </a:rPr>
              <a:t>a day</a:t>
            </a: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in Ocean Park on the third of August. I know that you’ve visited Ocean Park many times before. Can you give me some advice on what to see in Ocean Park?</a:t>
            </a:r>
            <a:endParaRPr lang="zh-CN" altLang="zh-CN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defRPr/>
            </a:pPr>
            <a:r>
              <a:rPr lang="zh-CN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</a:t>
            </a:r>
            <a:endParaRPr lang="zh-CN" altLang="zh-CN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8780" y="3255010"/>
            <a:ext cx="9876155" cy="3145790"/>
          </a:xfrm>
          <a:prstGeom prst="rect">
            <a:avLst/>
          </a:prstGeom>
          <a:noFill/>
          <a:ln w="63500">
            <a:solidFill>
              <a:srgbClr val="749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4530" y="1219835"/>
            <a:ext cx="10499725" cy="4716780"/>
          </a:xfrm>
          <a:prstGeom prst="rect">
            <a:avLst/>
          </a:prstGeom>
          <a:solidFill>
            <a:srgbClr val="FCE4E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6670" y="397510"/>
            <a:ext cx="2923540" cy="4385310"/>
            <a:chOff x="702" y="3171"/>
            <a:chExt cx="4604" cy="6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2" y="3171"/>
              <a:ext cx="4604" cy="690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48" y="3403"/>
              <a:ext cx="4149" cy="6443"/>
            </a:xfrm>
            <a:prstGeom prst="rect">
              <a:avLst/>
            </a:prstGeom>
            <a:noFill/>
            <a:ln w="63500">
              <a:solidFill>
                <a:srgbClr val="FC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85155" y="141605"/>
            <a:ext cx="3065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i="1">
                <a:solidFill>
                  <a:srgbClr val="749060"/>
                </a:solidFill>
                <a:latin typeface="方正舒体" panose="02010601030101010101" charset="-122"/>
                <a:ea typeface="方正舒体" panose="02010601030101010101" charset="-122"/>
              </a:rPr>
              <a:t>part 02  </a:t>
            </a:r>
            <a:endParaRPr lang="en-US" sz="6000" i="1">
              <a:solidFill>
                <a:srgbClr val="74906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91185" y="1498600"/>
            <a:ext cx="9768205" cy="42157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2.</a:t>
            </a:r>
            <a:r>
              <a:rPr lang="zh-CN" altLang="zh-CN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阅读理解</a:t>
            </a:r>
            <a:endParaRPr lang="zh-CN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zh-CN" sz="3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2018年中考阅读理解A篇</a:t>
            </a:r>
            <a:r>
              <a:rPr lang="en-US" altLang="zh-CN" sz="3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46</a:t>
            </a:r>
            <a:r>
              <a:rPr lang="zh-CN" altLang="en-US" sz="3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题和</a:t>
            </a:r>
            <a:r>
              <a:rPr lang="en-US" altLang="zh-CN" sz="3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47</a:t>
            </a:r>
            <a:r>
              <a:rPr lang="zh-CN" altLang="en-US" sz="3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题</a:t>
            </a:r>
            <a:endParaRPr lang="zh-CN" altLang="zh-CN" sz="32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defRPr/>
            </a:pP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(2018·天津)A篇</a:t>
            </a:r>
            <a:endParaRPr lang="zh-CN" altLang="zh-CN" sz="28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defRPr/>
            </a:pP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46. When will Lily arrive in Hong Kong?</a:t>
            </a:r>
            <a:endParaRPr lang="zh-CN" altLang="zh-CN" sz="28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defRPr/>
            </a:pP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</a:t>
            </a:r>
            <a:r>
              <a:rPr lang="zh-CN" altLang="zh-CN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楷体" panose="02010600040101010101" charset="-122"/>
                <a:ea typeface="华文楷体" panose="02010600040101010101" charset="-122"/>
              </a:rPr>
              <a:t>A. On the second of August.</a:t>
            </a: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B. On the third of August.</a:t>
            </a:r>
            <a:endParaRPr lang="zh-CN" altLang="zh-CN" sz="28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defRPr/>
            </a:pP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C. On the fourth of August.D. On the ninth of August.</a:t>
            </a:r>
            <a:endParaRPr lang="zh-CN" altLang="zh-CN" sz="28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defRPr/>
            </a:pP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47. How long will Lily spend in Ocean Park?</a:t>
            </a:r>
            <a:endParaRPr lang="zh-CN" altLang="zh-CN" sz="28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defRPr/>
            </a:pP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A. Half a day.	</a:t>
            </a:r>
            <a:r>
              <a:rPr lang="en-US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</a:t>
            </a:r>
            <a:r>
              <a:rPr lang="en-US" altLang="zh-CN" sz="28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             </a:t>
            </a:r>
            <a:r>
              <a:rPr lang="zh-CN" altLang="zh-CN" sz="28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楷体" panose="02010600040101010101" charset="-122"/>
                <a:ea typeface="华文楷体" panose="02010600040101010101" charset="-122"/>
              </a:rPr>
              <a:t>B</a:t>
            </a:r>
            <a:r>
              <a:rPr lang="zh-CN" altLang="zh-CN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楷体" panose="02010600040101010101" charset="-122"/>
                <a:ea typeface="华文楷体" panose="02010600040101010101" charset="-122"/>
              </a:rPr>
              <a:t>. One day.</a:t>
            </a:r>
            <a:endParaRPr lang="zh-CN" altLang="zh-CN" sz="28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  <a:p>
            <a:pPr>
              <a:defRPr/>
            </a:pPr>
            <a:r>
              <a:rPr lang="zh-CN" altLang="zh-CN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 C. One and a half days.	     D. Two days.</a:t>
            </a:r>
            <a:endParaRPr lang="zh-CN" altLang="zh-CN" sz="28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6" name="Picture 3" descr="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80" y="3411855"/>
            <a:ext cx="766445" cy="6216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3" descr="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7378" y="4783455"/>
            <a:ext cx="766445" cy="6216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78455" y="397510"/>
            <a:ext cx="8874760" cy="6252845"/>
          </a:xfrm>
          <a:prstGeom prst="rect">
            <a:avLst/>
          </a:prstGeom>
          <a:solidFill>
            <a:srgbClr val="DCEBC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10261600" y="5273040"/>
            <a:ext cx="993775" cy="852805"/>
          </a:xfrm>
          <a:prstGeom prst="rect">
            <a:avLst/>
          </a:prstGeom>
        </p:spPr>
      </p:pic>
      <p:pic>
        <p:nvPicPr>
          <p:cNvPr id="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34820" y="397510"/>
            <a:ext cx="993775" cy="852805"/>
          </a:xfrm>
          <a:prstGeom prst="rect">
            <a:avLst/>
          </a:prstGeom>
          <a:noFill/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770" y="2013585"/>
            <a:ext cx="2923540" cy="438594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01980" y="2160905"/>
            <a:ext cx="2634615" cy="4091305"/>
          </a:xfrm>
          <a:prstGeom prst="rect">
            <a:avLst/>
          </a:prstGeom>
          <a:noFill/>
          <a:ln w="63500">
            <a:solidFill>
              <a:srgbClr val="DCE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03295" y="2013585"/>
            <a:ext cx="8125460" cy="2306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7200" b="1" dirty="0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  <a:latin typeface="Comic Sans MS" panose="030F0702030302020204" charset="0"/>
                <a:ea typeface="宋体" panose="02010600030101010101" pitchFamily="2" charset="-122"/>
                <a:sym typeface="+mn-ea"/>
              </a:rPr>
              <a:t>Thank you </a:t>
            </a:r>
            <a:endParaRPr lang="en-US" altLang="zh-CN" sz="7200" b="1" dirty="0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  <a:latin typeface="Comic Sans MS" panose="030F0702030302020204" charset="0"/>
              <a:ea typeface="宋体" panose="02010600030101010101" pitchFamily="2" charset="-122"/>
              <a:sym typeface="+mn-ea"/>
            </a:endParaRP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7200" b="1" dirty="0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  <a:latin typeface="Comic Sans MS" panose="030F0702030302020204" charset="0"/>
                <a:ea typeface="宋体" panose="02010600030101010101" pitchFamily="2" charset="-122"/>
                <a:sym typeface="+mn-ea"/>
              </a:rPr>
              <a:t>for your listening!</a:t>
            </a:r>
            <a:endParaRPr lang="en-US" altLang="zh-CN" sz="7200" b="1" dirty="0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  <a:latin typeface="Comic Sans MS" panose="030F0702030302020204" charset="0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0.8"/>
</p:tagLst>
</file>

<file path=ppt/tags/tag67.xml><?xml version="1.0" encoding="utf-8"?>
<p:tagLst xmlns:p="http://schemas.openxmlformats.org/presentationml/2006/main">
  <p:tag name="KSO_WM_UNIT_TABLE_BEAUTIFY" val="smartTable{82d7016a-8bf3-4615-a3da-6e34902e9aad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25.2|11.5|18.2"/>
</p:tagLst>
</file>

<file path=ppt/tags/tag69.xml><?xml version="1.0" encoding="utf-8"?>
<p:tagLst xmlns:p="http://schemas.openxmlformats.org/presentationml/2006/main">
  <p:tag name="KSO_WM_UNIT_TABLE_BEAUTIFY" val="smartTable{2292c52c-5067-4e0c-8b44-d6a1514474d7}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58.6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32.8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14.8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11.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27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10.2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1|1.1|2.2|1.5|1.6"/>
</p:tagLst>
</file>

<file path=ppt/tags/tag80.xml><?xml version="1.0" encoding="utf-8"?>
<p:tagLst xmlns:p="http://schemas.openxmlformats.org/presentationml/2006/main">
  <p:tag name="KSO_WM_UNIT_TABLE_BEAUTIFY" val="smartTable{2fa31d66-4454-4dd2-8b69-84ed706037b0}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1.5|14.9|4.5|2.8|2|2|3|2.3|1.2|2.2|2.3|1.8|2.5|2|4.1|2.8|3.4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3.7|1.4|1.1|1|0.9|7.4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19.7|1.1|1|0.9|0.9|4|2.6|5|28.2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4.9|1.5|1|1|0.8|0.9|7.4|30|8.3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1.3|1.5|0.7|1.5|20|12.1|6.9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6.9|13.2|7.6|4.9|1.4"/>
</p:tagLst>
</file>

<file path=ppt/tags/tag89.xml><?xml version="1.0" encoding="utf-8"?>
<p:tagLst xmlns:p="http://schemas.openxmlformats.org/presentationml/2006/main">
  <p:tag name="KSO_WM_UNIT_TABLE_BEAUTIFY" val="smartTable{4c1fdd56-c88e-4cf3-a035-ed7cdbac8d8d}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1.4|1.4|0.9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6.3|5.1|16.8|34|3.5|6.3|21.9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9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12.6|10.4|5.2|10.6|4.7|5.9|10.7|10"/>
</p:tagLst>
</file>

<file path=ppt/tags/tag9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16.5"/>
</p:tagLst>
</file>

<file path=ppt/tags/tag9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32.5"/>
</p:tagLst>
</file>

<file path=ppt/tags/tag9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24.9"/>
</p:tagLst>
</file>

<file path=ppt/tags/tag10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22.2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42.6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TIMING" val="|13|1.3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203705_17*i*7"/>
  <p:tag name="KSO_WM_TEMPLATE_CATEGORY" val="custom"/>
  <p:tag name="KSO_WM_TEMPLATE_INDEX" val="20203705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20203705_17*i*6"/>
  <p:tag name="KSO_WM_TEMPLATE_CATEGORY" val="custom"/>
  <p:tag name="KSO_WM_TEMPLATE_INDEX" val="20203705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7200</Words>
  <Application>WPS 演示</Application>
  <PresentationFormat>宽屏</PresentationFormat>
  <Paragraphs>693</Paragraphs>
  <Slides>43</Slides>
  <Notes>3</Notes>
  <HiddenSlides>0</HiddenSlides>
  <MMClips>41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64" baseType="lpstr">
      <vt:lpstr>Arial</vt:lpstr>
      <vt:lpstr>宋体</vt:lpstr>
      <vt:lpstr>Wingdings</vt:lpstr>
      <vt:lpstr>微软雅黑</vt:lpstr>
      <vt:lpstr>华文楷体</vt:lpstr>
      <vt:lpstr>方正舒体</vt:lpstr>
      <vt:lpstr>Calibri</vt:lpstr>
      <vt:lpstr>Comic Sans MS</vt:lpstr>
      <vt:lpstr>华文宋体</vt:lpstr>
      <vt:lpstr>Times New Roman</vt:lpstr>
      <vt:lpstr>仿宋_GB2312</vt:lpstr>
      <vt:lpstr>仿宋</vt:lpstr>
      <vt:lpstr>Arial Unicode MS</vt:lpstr>
      <vt:lpstr>Tahoma</vt:lpstr>
      <vt:lpstr>黑体</vt:lpstr>
      <vt:lpstr>Lucida Sans Unicode</vt:lpstr>
      <vt:lpstr>楷体</vt:lpstr>
      <vt:lpstr>hakuyoxingshu7000</vt:lpstr>
      <vt:lpstr>Berlin Sans FB Demi</vt:lpstr>
      <vt:lpstr>Arial Black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河西教育03</cp:lastModifiedBy>
  <cp:revision>235</cp:revision>
  <dcterms:created xsi:type="dcterms:W3CDTF">2019-06-19T02:08:00Z</dcterms:created>
  <dcterms:modified xsi:type="dcterms:W3CDTF">2020-02-26T01:09:09Z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